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36"/>
  </p:notesMasterIdLst>
  <p:sldIdLst>
    <p:sldId id="256" r:id="rId2"/>
    <p:sldId id="257" r:id="rId3"/>
    <p:sldId id="258" r:id="rId4"/>
    <p:sldId id="296" r:id="rId5"/>
    <p:sldId id="259" r:id="rId6"/>
    <p:sldId id="260" r:id="rId7"/>
    <p:sldId id="261" r:id="rId8"/>
    <p:sldId id="262" r:id="rId9"/>
    <p:sldId id="263" r:id="rId10"/>
    <p:sldId id="264" r:id="rId11"/>
    <p:sldId id="265" r:id="rId12"/>
    <p:sldId id="266" r:id="rId13"/>
    <p:sldId id="267" r:id="rId14"/>
    <p:sldId id="269" r:id="rId15"/>
    <p:sldId id="268" r:id="rId16"/>
    <p:sldId id="270" r:id="rId17"/>
    <p:sldId id="271" r:id="rId18"/>
    <p:sldId id="272" r:id="rId19"/>
    <p:sldId id="273" r:id="rId20"/>
    <p:sldId id="274" r:id="rId21"/>
    <p:sldId id="275" r:id="rId22"/>
    <p:sldId id="297" r:id="rId23"/>
    <p:sldId id="276" r:id="rId24"/>
    <p:sldId id="277" r:id="rId25"/>
    <p:sldId id="298" r:id="rId26"/>
    <p:sldId id="279" r:id="rId27"/>
    <p:sldId id="280" r:id="rId28"/>
    <p:sldId id="281" r:id="rId29"/>
    <p:sldId id="282" r:id="rId30"/>
    <p:sldId id="299" r:id="rId31"/>
    <p:sldId id="283" r:id="rId32"/>
    <p:sldId id="285" r:id="rId33"/>
    <p:sldId id="300" r:id="rId34"/>
    <p:sldId id="287" r:id="rId3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7">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CBD7"/>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4" autoAdjust="0"/>
    <p:restoredTop sz="80451"/>
  </p:normalViewPr>
  <p:slideViewPr>
    <p:cSldViewPr snapToGrid="0">
      <p:cViewPr varScale="1">
        <p:scale>
          <a:sx n="69" d="100"/>
          <a:sy n="69" d="100"/>
        </p:scale>
        <p:origin x="1205" y="72"/>
      </p:cViewPr>
      <p:guideLst>
        <p:guide orient="horz" pos="2157"/>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2020-01-22</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en-US" altLang="ko-KR" dirty="0"/>
              <a:t>1. </a:t>
            </a:r>
            <a:r>
              <a:rPr lang="ko-KR" altLang="en-US" dirty="0"/>
              <a:t>전체 엔트로피</a:t>
            </a:r>
            <a:r>
              <a:rPr lang="en-US" altLang="ko-KR" dirty="0"/>
              <a:t>(</a:t>
            </a:r>
            <a:r>
              <a:rPr lang="ko-KR" altLang="en-US" dirty="0"/>
              <a:t>즉</a:t>
            </a:r>
            <a:r>
              <a:rPr lang="en-US" altLang="ko-KR" dirty="0"/>
              <a:t>,</a:t>
            </a:r>
            <a:r>
              <a:rPr lang="ko-KR" altLang="en-US" dirty="0"/>
              <a:t> 분기 전에</a:t>
            </a:r>
            <a:r>
              <a:rPr lang="en-US" altLang="ko-KR" dirty="0"/>
              <a:t>)</a:t>
            </a:r>
            <a:r>
              <a:rPr lang="ko-KR" altLang="en-US" dirty="0"/>
              <a:t>를 구하면 옆에 </a:t>
            </a:r>
            <a:r>
              <a:rPr lang="en-US" altLang="ko-KR" dirty="0"/>
              <a:t>8, 7, 5</a:t>
            </a:r>
            <a:r>
              <a:rPr lang="ko-KR" altLang="en-US" dirty="0"/>
              <a:t>로 총계 구한 부분을 활용해 빨강</a:t>
            </a:r>
            <a:r>
              <a:rPr lang="en-US" altLang="ko-KR" dirty="0"/>
              <a:t>,</a:t>
            </a:r>
            <a:r>
              <a:rPr lang="ko-KR" altLang="en-US" dirty="0"/>
              <a:t> 파랑</a:t>
            </a:r>
            <a:r>
              <a:rPr lang="en-US" altLang="ko-KR" dirty="0"/>
              <a:t>,</a:t>
            </a:r>
            <a:r>
              <a:rPr lang="ko-KR" altLang="en-US" dirty="0"/>
              <a:t> 노랑 엔트로피를 구해 모두 더해준다</a:t>
            </a:r>
            <a:r>
              <a:rPr lang="en-US" altLang="ko-KR" dirty="0"/>
              <a:t>.</a:t>
            </a:r>
          </a:p>
          <a:p>
            <a:pPr>
              <a:defRPr/>
            </a:pPr>
            <a:r>
              <a:rPr lang="ko-KR" altLang="en-US" dirty="0"/>
              <a:t>보통 엔트로피의 총합은 최대값이 </a:t>
            </a:r>
            <a:r>
              <a:rPr lang="en-US" altLang="ko-KR" dirty="0"/>
              <a:t>1</a:t>
            </a:r>
            <a:r>
              <a:rPr lang="ko-KR" altLang="en-US" dirty="0"/>
              <a:t>이지만 분류 대상에 대한 종류가 </a:t>
            </a:r>
            <a:r>
              <a:rPr lang="en-US" altLang="ko-KR" dirty="0"/>
              <a:t>3</a:t>
            </a:r>
            <a:r>
              <a:rPr lang="ko-KR" altLang="en-US" dirty="0"/>
              <a:t>가지로 넘어가면 </a:t>
            </a:r>
            <a:r>
              <a:rPr lang="en-US" altLang="ko-KR" dirty="0"/>
              <a:t>1</a:t>
            </a:r>
            <a:r>
              <a:rPr lang="ko-KR" altLang="en-US" dirty="0"/>
              <a:t>이 넘을 수 있다</a:t>
            </a:r>
            <a:r>
              <a:rPr lang="en-US" altLang="ko-KR" dirty="0"/>
              <a:t>.</a:t>
            </a:r>
          </a:p>
          <a:p>
            <a:pPr>
              <a:defRPr/>
            </a:pPr>
            <a:endParaRPr lang="en-US" altLang="ko-KR" dirty="0"/>
          </a:p>
          <a:p>
            <a:pPr>
              <a:defRPr/>
            </a:pPr>
            <a:r>
              <a:rPr lang="en-US" altLang="ko-KR" dirty="0"/>
              <a:t>2.</a:t>
            </a:r>
            <a:r>
              <a:rPr lang="ko-KR" altLang="en-US" dirty="0"/>
              <a:t> 두 영역으로 나눴을 때 분기된 부분의 왼쪽 부분에 대한 빨강 파랑 노랑 엔트로피를 구한 후 오른쪽 부분을 구하고 모두 더해주면 된다</a:t>
            </a:r>
            <a:r>
              <a:rPr lang="en-US" altLang="ko-KR" dirty="0"/>
              <a:t>.</a:t>
            </a:r>
          </a:p>
          <a:p>
            <a:pPr>
              <a:defRPr/>
            </a:pPr>
            <a:endParaRPr lang="en-US" altLang="ko-KR" dirty="0"/>
          </a:p>
          <a:p>
            <a:pPr>
              <a:defRPr/>
            </a:pPr>
            <a:r>
              <a:rPr lang="en-US" altLang="ko-KR" dirty="0"/>
              <a:t>3.</a:t>
            </a:r>
            <a:r>
              <a:rPr lang="ko-KR" altLang="en-US" dirty="0"/>
              <a:t> 이를 통해 정보이득 비는 분기 전의 전체 </a:t>
            </a:r>
            <a:r>
              <a:rPr lang="ko-KR" altLang="en-US" dirty="0" err="1"/>
              <a:t>엔트로피값에서</a:t>
            </a:r>
            <a:r>
              <a:rPr lang="ko-KR" altLang="en-US" dirty="0"/>
              <a:t> 분기 후의 엔트로피를 </a:t>
            </a:r>
            <a:r>
              <a:rPr lang="ko-KR" altLang="en-US" dirty="0" err="1"/>
              <a:t>빼주면</a:t>
            </a:r>
            <a:r>
              <a:rPr lang="ko-KR" altLang="en-US" dirty="0"/>
              <a:t> 되는데 그 값이 </a:t>
            </a:r>
            <a:r>
              <a:rPr lang="en-US" altLang="ko-KR" dirty="0"/>
              <a:t>0.073</a:t>
            </a:r>
            <a:r>
              <a:rPr lang="ko-KR" altLang="en-US" dirty="0"/>
              <a:t>이 나왔으므로 이 정도만큼 분기 후에 얻어갈 정보가 </a:t>
            </a:r>
            <a:r>
              <a:rPr lang="ko-KR" altLang="en-US" dirty="0" err="1"/>
              <a:t>많다라는</a:t>
            </a:r>
            <a:r>
              <a:rPr lang="ko-KR" altLang="en-US" dirty="0"/>
              <a:t> 것을 알 수 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11</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지니 이득은 데이터 전체의 지니 지수값과 속성의 지니 지수값을 이용해 정의된다</a:t>
            </a:r>
            <a:r>
              <a:rPr lang="en-US" altLang="ko-KR"/>
              <a:t>.</a:t>
            </a:r>
          </a:p>
          <a:p>
            <a:pPr>
              <a:defRPr/>
            </a:pPr>
            <a:r>
              <a:rPr lang="en-US" altLang="ko-KR"/>
              <a:t>i, j</a:t>
            </a:r>
            <a:r>
              <a:rPr lang="ko-KR" altLang="en-US"/>
              <a:t>는 부류를 나타내고 </a:t>
            </a:r>
            <a:r>
              <a:rPr lang="en-US" altLang="ko-KR"/>
              <a:t>p(i), p(j)</a:t>
            </a:r>
            <a:r>
              <a:rPr lang="ko-KR" altLang="en-US"/>
              <a:t>는 각각 부류 </a:t>
            </a:r>
            <a:r>
              <a:rPr lang="en-US" altLang="ko-KR"/>
              <a:t>i</a:t>
            </a:r>
            <a:r>
              <a:rPr lang="ko-KR" altLang="en-US"/>
              <a:t>와 </a:t>
            </a:r>
            <a:r>
              <a:rPr lang="en-US" altLang="ko-KR"/>
              <a:t>j</a:t>
            </a:r>
            <a:r>
              <a:rPr lang="ko-KR" altLang="en-US"/>
              <a:t>의 비율을 나타낸다</a:t>
            </a:r>
            <a:r>
              <a:rPr lang="en-US" altLang="ko-KR"/>
              <a:t>.</a:t>
            </a:r>
            <a:r>
              <a:rPr lang="ko-KR" altLang="en-US"/>
              <a:t> 속성 </a:t>
            </a:r>
            <a:r>
              <a:rPr lang="en-US" altLang="ko-KR"/>
              <a:t>A</a:t>
            </a:r>
            <a:r>
              <a:rPr lang="ko-KR" altLang="en-US"/>
              <a:t>를</a:t>
            </a:r>
            <a:r>
              <a:rPr lang="en-US" altLang="ko-KR"/>
              <a:t> </a:t>
            </a:r>
            <a:r>
              <a:rPr lang="ko-KR" altLang="en-US"/>
              <a:t>기준으로 분할할 때 각 분할의 지니 지수값의 가중평균 </a:t>
            </a:r>
            <a:r>
              <a:rPr lang="en-US" altLang="ko-KR"/>
              <a:t>Gini(A)</a:t>
            </a:r>
            <a:r>
              <a:rPr lang="ko-KR" altLang="en-US"/>
              <a:t>는 다음과 같다</a:t>
            </a:r>
            <a:r>
              <a:rPr lang="en-US" altLang="ko-KR"/>
              <a:t>.</a:t>
            </a:r>
          </a:p>
          <a:p>
            <a:pPr>
              <a:defRPr/>
            </a:pPr>
            <a:endParaRPr lang="en-US" altLang="ko-KR"/>
          </a:p>
          <a:p>
            <a:pPr>
              <a:defRPr/>
            </a:pPr>
            <a:r>
              <a:rPr lang="en-US" altLang="ko-KR"/>
              <a:t>p(v)</a:t>
            </a:r>
            <a:r>
              <a:rPr lang="ko-KR" altLang="en-US"/>
              <a:t>는 속성 </a:t>
            </a:r>
            <a:r>
              <a:rPr lang="en-US" altLang="ko-KR"/>
              <a:t>A</a:t>
            </a:r>
            <a:r>
              <a:rPr lang="ko-KR" altLang="en-US"/>
              <a:t>의 값이 </a:t>
            </a:r>
            <a:r>
              <a:rPr lang="en-US" altLang="ko-KR"/>
              <a:t>v</a:t>
            </a:r>
            <a:r>
              <a:rPr lang="ko-KR" altLang="en-US"/>
              <a:t>인 것의 비율을 나타내고</a:t>
            </a:r>
            <a:r>
              <a:rPr lang="en-US" altLang="ko-KR"/>
              <a:t>,</a:t>
            </a:r>
            <a:r>
              <a:rPr lang="ko-KR" altLang="en-US"/>
              <a:t> </a:t>
            </a:r>
            <a:r>
              <a:rPr lang="en-US" altLang="ko-KR"/>
              <a:t>p(i|v)</a:t>
            </a:r>
            <a:r>
              <a:rPr lang="ko-KR" altLang="en-US"/>
              <a:t>와 </a:t>
            </a:r>
            <a:r>
              <a:rPr lang="en-US" altLang="ko-KR"/>
              <a:t>p(j|v)</a:t>
            </a:r>
            <a:r>
              <a:rPr lang="ko-KR" altLang="en-US"/>
              <a:t>는 각각 속성 </a:t>
            </a:r>
            <a:r>
              <a:rPr lang="en-US" altLang="ko-KR"/>
              <a:t>A</a:t>
            </a:r>
            <a:r>
              <a:rPr lang="ko-KR" altLang="en-US"/>
              <a:t>의 값이</a:t>
            </a:r>
            <a:r>
              <a:rPr lang="en-US" altLang="ko-KR"/>
              <a:t> v</a:t>
            </a:r>
            <a:r>
              <a:rPr lang="ko-KR" altLang="en-US"/>
              <a:t>인 것 중에서 부류 </a:t>
            </a:r>
            <a:r>
              <a:rPr lang="en-US" altLang="ko-KR"/>
              <a:t>i</a:t>
            </a:r>
            <a:r>
              <a:rPr lang="ko-KR" altLang="en-US"/>
              <a:t>와 </a:t>
            </a:r>
            <a:r>
              <a:rPr lang="en-US" altLang="ko-KR"/>
              <a:t>j</a:t>
            </a:r>
            <a:r>
              <a:rPr lang="ko-KR" altLang="en-US"/>
              <a:t>에 속하는 것의 비율을 나타냄</a:t>
            </a:r>
          </a:p>
          <a:p>
            <a:pPr>
              <a:defRPr/>
            </a:pPr>
            <a:r>
              <a:rPr lang="en-US" altLang="ko-KR"/>
              <a:t>Ri</a:t>
            </a:r>
            <a:r>
              <a:rPr lang="ko-KR" altLang="en-US"/>
              <a:t>는 분할 전 레코드 가운데 분할 후 </a:t>
            </a:r>
            <a:r>
              <a:rPr lang="en-US" altLang="ko-KR"/>
              <a:t>i</a:t>
            </a:r>
            <a:r>
              <a:rPr lang="ko-KR" altLang="en-US"/>
              <a:t> 영역에 속하는 레코드의 비율</a:t>
            </a:r>
          </a:p>
          <a:p>
            <a:pPr>
              <a:defRPr/>
            </a:pPr>
            <a:endParaRPr lang="ko-KR" altLang="en-US"/>
          </a:p>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endParaRPr lang="ko-KR" altLang="en-US" dirty="0"/>
          </a:p>
          <a:p>
            <a:pPr>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회귀를 위한 </a:t>
            </a:r>
            <a:r>
              <a:rPr lang="ko-KR" altLang="en-US" dirty="0" err="1"/>
              <a:t>결정트리엣허는</a:t>
            </a:r>
            <a:r>
              <a:rPr lang="ko-KR" altLang="en-US" dirty="0"/>
              <a:t> 단말 노드가 부류가 아닌 </a:t>
            </a:r>
            <a:r>
              <a:rPr lang="ko-KR" altLang="en-US" dirty="0" err="1"/>
              <a:t>수치값을</a:t>
            </a:r>
            <a:r>
              <a:rPr lang="ko-KR" altLang="en-US" dirty="0"/>
              <a:t> 가진다</a:t>
            </a:r>
            <a:r>
              <a:rPr lang="en-US" altLang="ko-KR" dirty="0"/>
              <a:t>.</a:t>
            </a:r>
            <a:r>
              <a:rPr lang="ko-KR" altLang="en-US" dirty="0"/>
              <a:t> 단말 노드의 값은 루트 노드에서 해당 단말 노드까지의 경로 상에 있는 조건들을 모두 만족하는 것들이 가지는 대푯값에 해당한다</a:t>
            </a:r>
            <a:r>
              <a:rPr lang="en-US" altLang="ko-KR" dirty="0"/>
              <a:t>.</a:t>
            </a:r>
            <a:r>
              <a:rPr lang="ko-KR" altLang="en-US" dirty="0"/>
              <a:t> 회귀 문제에서 결정 트리를 생성할 때</a:t>
            </a:r>
            <a:r>
              <a:rPr lang="en-US" altLang="ko-KR" dirty="0"/>
              <a:t>,</a:t>
            </a:r>
            <a:r>
              <a:rPr lang="ko-KR" altLang="en-US" dirty="0"/>
              <a:t> 단말에서 표준편차를 가장 크게 축소하는 속성을 분할속성으로 선택한다</a:t>
            </a:r>
            <a:r>
              <a:rPr lang="en-US" altLang="ko-KR" dirty="0"/>
              <a:t>.</a:t>
            </a:r>
          </a:p>
          <a:p>
            <a:pPr>
              <a:defRPr/>
            </a:pPr>
            <a:endParaRPr lang="en-US" altLang="ko-KR" dirty="0"/>
          </a:p>
          <a:p>
            <a:pPr>
              <a:defRPr/>
            </a:pPr>
            <a:r>
              <a:rPr lang="en-US" altLang="ko-KR" dirty="0"/>
              <a:t>SD</a:t>
            </a:r>
            <a:r>
              <a:rPr lang="ko-KR" altLang="en-US" dirty="0"/>
              <a:t>는 데이터의 출력에 해당하는 값들의 표준 편차를 나타내고</a:t>
            </a:r>
            <a:r>
              <a:rPr lang="en-US" altLang="ko-KR" dirty="0"/>
              <a:t>,</a:t>
            </a:r>
            <a:r>
              <a:rPr lang="ko-KR" altLang="en-US" dirty="0"/>
              <a:t> </a:t>
            </a:r>
            <a:r>
              <a:rPr lang="en-US" altLang="ko-KR" dirty="0"/>
              <a:t>m</a:t>
            </a:r>
            <a:r>
              <a:rPr lang="ko-KR" altLang="en-US" dirty="0"/>
              <a:t>은  평균을 나타냄</a:t>
            </a:r>
          </a:p>
          <a:p>
            <a:pPr>
              <a:defRPr/>
            </a:pPr>
            <a:r>
              <a:rPr lang="en-US" altLang="ko-KR" dirty="0"/>
              <a:t>SD(A)</a:t>
            </a:r>
            <a:r>
              <a:rPr lang="ko-KR" altLang="en-US" dirty="0"/>
              <a:t>는 속성 </a:t>
            </a:r>
            <a:r>
              <a:rPr lang="en-US" altLang="ko-KR" dirty="0"/>
              <a:t>A</a:t>
            </a:r>
            <a:r>
              <a:rPr lang="ko-KR" altLang="en-US" dirty="0"/>
              <a:t>를 기준으로 분할한 후의 부분집합별  표준편차의 가중치평균을 나타냄</a:t>
            </a:r>
          </a:p>
          <a:p>
            <a:pPr>
              <a:defRPr/>
            </a:pPr>
            <a:endParaRPr lang="ko-KR" altLang="en-US" dirty="0"/>
          </a:p>
          <a:p>
            <a:pPr>
              <a:defRPr/>
            </a:pPr>
            <a:r>
              <a:rPr lang="ko-KR" altLang="en-US" dirty="0"/>
              <a:t>표준편차 </a:t>
            </a:r>
            <a:r>
              <a:rPr lang="ko-KR" altLang="en-US" dirty="0" err="1"/>
              <a:t>축소값을</a:t>
            </a:r>
            <a:r>
              <a:rPr lang="ko-KR" altLang="en-US" dirty="0"/>
              <a:t> 최대로 하는 속성을 분할속성으로 하여 단말 노드를 확장하는 과정을 통해 </a:t>
            </a:r>
            <a:r>
              <a:rPr lang="ko-KR" altLang="en-US" dirty="0" err="1"/>
              <a:t>결정트리를</a:t>
            </a:r>
            <a:r>
              <a:rPr lang="ko-KR" altLang="en-US" dirty="0"/>
              <a:t> 구성함</a:t>
            </a:r>
          </a:p>
          <a:p>
            <a:pPr>
              <a:defRPr/>
            </a:pPr>
            <a:r>
              <a:rPr lang="ko-KR" altLang="en-US" dirty="0"/>
              <a:t>단말 노드의 데이터들에 대한  표준편차가 미리 지정한 </a:t>
            </a:r>
            <a:r>
              <a:rPr lang="ko-KR" altLang="en-US" dirty="0" err="1"/>
              <a:t>임계값보다</a:t>
            </a:r>
            <a:r>
              <a:rPr lang="ko-KR" altLang="en-US" dirty="0"/>
              <a:t> 작으면 노드 확장을 중단하고 단말 노드의 값은 해당 노드에 도달한 데이터들의 </a:t>
            </a:r>
            <a:r>
              <a:rPr lang="ko-KR" altLang="en-US" dirty="0" err="1"/>
              <a:t>출력값의</a:t>
            </a:r>
            <a:r>
              <a:rPr lang="ko-KR" altLang="en-US" dirty="0"/>
              <a:t> 평균으로 설정됨 새로운 데이터에 대한 </a:t>
            </a:r>
            <a:r>
              <a:rPr lang="ko-KR" altLang="en-US" dirty="0" err="1"/>
              <a:t>출력값은</a:t>
            </a:r>
            <a:r>
              <a:rPr lang="ko-KR" altLang="en-US" dirty="0"/>
              <a:t> 생성된 </a:t>
            </a:r>
            <a:r>
              <a:rPr lang="ko-KR" altLang="en-US" dirty="0" err="1"/>
              <a:t>결정트리를</a:t>
            </a:r>
            <a:r>
              <a:rPr lang="ko-KR" altLang="en-US" dirty="0"/>
              <a:t> 루트 노드로부터 데이터가 만족하는 노드를 따라 내려가 도달하는 단말 노드의 값이 된다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의사결정트리는 정보획득량을 최대화하는 순서로 속성을 배치하는 것이 가장 중요한데 이러한 일을 해주는 과정이 재귀적 분귀이다</a:t>
            </a:r>
            <a:r>
              <a:rPr lang="en-US" altLang="ko-KR"/>
              <a:t>.</a:t>
            </a:r>
          </a:p>
          <a:p>
            <a:pPr>
              <a:defRPr/>
            </a:pPr>
            <a:r>
              <a:rPr lang="ko-KR" altLang="en-US"/>
              <a:t>재귀는 프로그래밍에서 하나의 함수에서 자신을 다시 호출하여 작업을 수행하는 방식으로 주어진 문제를 푸는 방법을 말한다</a:t>
            </a:r>
            <a:r>
              <a:rPr lang="en-US" altLang="ko-KR"/>
              <a:t>.</a:t>
            </a:r>
          </a:p>
          <a:p>
            <a:pPr>
              <a:defRPr/>
            </a:pPr>
            <a:endParaRPr lang="en-US" altLang="ko-KR"/>
          </a:p>
          <a:p>
            <a:pPr>
              <a:defRPr/>
            </a:pPr>
            <a:r>
              <a:rPr lang="ko-KR" altLang="en-US"/>
              <a:t>위의 데이터에서 구매가부터 안전까지 </a:t>
            </a:r>
            <a:r>
              <a:rPr lang="en-US" altLang="ko-KR"/>
              <a:t>5</a:t>
            </a:r>
            <a:r>
              <a:rPr lang="ko-KR" altLang="en-US"/>
              <a:t>개의 속성에 대한 정보 획득량을 구해야 하며 각 열에서 행별로 각각 정보획득량을 구해야 한다</a:t>
            </a:r>
            <a:r>
              <a:rPr lang="en-US" altLang="ko-KR"/>
              <a:t>.</a:t>
            </a:r>
          </a:p>
          <a:p>
            <a:pPr>
              <a:defRPr/>
            </a:pPr>
            <a:endParaRPr lang="en-US" altLang="ko-K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16</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예를 들어 문의 수를 기준으로 재귀적 </a:t>
            </a:r>
            <a:r>
              <a:rPr lang="ko-KR" altLang="en-US" dirty="0" err="1"/>
              <a:t>분귀를</a:t>
            </a:r>
            <a:r>
              <a:rPr lang="ko-KR" altLang="en-US" dirty="0"/>
              <a:t> 실행한다고 했을 때</a:t>
            </a:r>
            <a:r>
              <a:rPr lang="en-US" altLang="ko-KR" dirty="0"/>
              <a:t>,</a:t>
            </a:r>
            <a:r>
              <a:rPr lang="ko-KR" altLang="en-US" dirty="0"/>
              <a:t> 첫 번째 행과 문의 수를 기준으로 두고 이 상태의 </a:t>
            </a:r>
            <a:r>
              <a:rPr lang="ko-KR" altLang="en-US" dirty="0" err="1"/>
              <a:t>정보획득량을</a:t>
            </a:r>
            <a:r>
              <a:rPr lang="ko-KR" altLang="en-US" dirty="0"/>
              <a:t> 구한다</a:t>
            </a:r>
            <a:r>
              <a:rPr lang="en-US" altLang="ko-KR" dirty="0"/>
              <a:t>.</a:t>
            </a:r>
          </a:p>
          <a:p>
            <a:pPr>
              <a:defRPr/>
            </a:pPr>
            <a:r>
              <a:rPr lang="ko-KR" altLang="en-US" dirty="0"/>
              <a:t>즉</a:t>
            </a:r>
            <a:r>
              <a:rPr lang="en-US" altLang="ko-KR" dirty="0"/>
              <a:t>,</a:t>
            </a:r>
            <a:r>
              <a:rPr lang="ko-KR" altLang="en-US" dirty="0"/>
              <a:t> 첫번째 행과 나머지 </a:t>
            </a:r>
            <a:r>
              <a:rPr lang="en-US" altLang="ko-KR" dirty="0"/>
              <a:t>9</a:t>
            </a:r>
            <a:r>
              <a:rPr lang="ko-KR" altLang="en-US" dirty="0"/>
              <a:t>개의 행으로 분할하여 계산한다</a:t>
            </a:r>
            <a:r>
              <a:rPr lang="en-US" altLang="ko-KR" dirty="0"/>
              <a:t>.</a:t>
            </a:r>
          </a:p>
          <a:p>
            <a:pPr>
              <a:defRPr/>
            </a:pPr>
            <a:endParaRPr lang="en-US" altLang="ko-KR" dirty="0"/>
          </a:p>
          <a:p>
            <a:pPr>
              <a:defRPr/>
            </a:pPr>
            <a:r>
              <a:rPr lang="ko-KR" altLang="en-US" dirty="0"/>
              <a:t>이 후 이러한 방식으로 두번째 행까지 기준으로 하여 분할한 </a:t>
            </a:r>
            <a:r>
              <a:rPr lang="ko-KR" altLang="en-US" dirty="0" err="1"/>
              <a:t>정보획득량</a:t>
            </a:r>
            <a:r>
              <a:rPr lang="en-US" altLang="ko-KR" dirty="0"/>
              <a:t>,</a:t>
            </a:r>
            <a:r>
              <a:rPr lang="ko-KR" altLang="en-US" dirty="0"/>
              <a:t> 세번째 행</a:t>
            </a:r>
            <a:r>
              <a:rPr lang="en-US" altLang="ko-KR" dirty="0"/>
              <a:t>,</a:t>
            </a:r>
            <a:r>
              <a:rPr lang="ko-KR" altLang="en-US" dirty="0"/>
              <a:t> 네번째 행</a:t>
            </a:r>
            <a:r>
              <a:rPr lang="en-US" altLang="ko-KR" dirty="0"/>
              <a:t>,</a:t>
            </a:r>
            <a:r>
              <a:rPr lang="ko-KR" altLang="en-US" dirty="0"/>
              <a:t> </a:t>
            </a:r>
            <a:r>
              <a:rPr lang="ko-KR" altLang="en-US" dirty="0" err="1"/>
              <a:t>쭉쭉쭉</a:t>
            </a:r>
            <a:r>
              <a:rPr lang="ko-KR" altLang="en-US" dirty="0"/>
              <a:t> 계속 계산을 반복한다</a:t>
            </a:r>
            <a:r>
              <a:rPr lang="en-US" altLang="ko-KR" dirty="0"/>
              <a:t>.</a:t>
            </a:r>
          </a:p>
          <a:p>
            <a:pPr>
              <a:defRPr/>
            </a:pPr>
            <a:r>
              <a:rPr lang="ko-KR" altLang="en-US" dirty="0"/>
              <a:t>이렇게 계산한 </a:t>
            </a:r>
            <a:r>
              <a:rPr lang="en-US" altLang="ko-KR" dirty="0"/>
              <a:t>10</a:t>
            </a:r>
            <a:r>
              <a:rPr lang="ko-KR" altLang="en-US" dirty="0"/>
              <a:t>개의 </a:t>
            </a:r>
            <a:r>
              <a:rPr lang="ko-KR" altLang="en-US" dirty="0" err="1"/>
              <a:t>정보획득량을</a:t>
            </a:r>
            <a:r>
              <a:rPr lang="ko-KR" altLang="en-US" dirty="0"/>
              <a:t> 바탕으로 가장 큰 값을 갖는 것을 기준으로 첫 분류를 진행한다</a:t>
            </a:r>
            <a:r>
              <a:rPr lang="en-US" altLang="ko-KR" dirty="0"/>
              <a:t>.</a:t>
            </a:r>
            <a:r>
              <a:rPr lang="ko-KR" altLang="en-US" dirty="0"/>
              <a:t> </a:t>
            </a:r>
          </a:p>
          <a:p>
            <a:pPr>
              <a:defRPr/>
            </a:pPr>
            <a:endParaRPr lang="ko-KR" altLang="en-US" dirty="0"/>
          </a:p>
          <a:p>
            <a:pPr>
              <a:defRPr/>
            </a:pPr>
            <a:r>
              <a:rPr lang="ko-KR" altLang="en-US" dirty="0"/>
              <a:t>또</a:t>
            </a:r>
            <a:r>
              <a:rPr lang="en-US" altLang="ko-KR" dirty="0"/>
              <a:t>,</a:t>
            </a:r>
            <a:r>
              <a:rPr lang="ko-KR" altLang="en-US" dirty="0"/>
              <a:t> 다른 속성을 기준으로 삼아 계속 똑같은 방법으로 </a:t>
            </a:r>
            <a:r>
              <a:rPr lang="ko-KR" altLang="en-US" dirty="0" err="1"/>
              <a:t>정보획득량을</a:t>
            </a:r>
            <a:r>
              <a:rPr lang="ko-KR" altLang="en-US" dirty="0"/>
              <a:t> 계산하여 가장 큰 값을 비교한다</a:t>
            </a:r>
            <a:r>
              <a:rPr lang="en-US" altLang="ko-KR" dirty="0"/>
              <a:t>.</a:t>
            </a:r>
          </a:p>
          <a:p>
            <a:pPr>
              <a:defRPr/>
            </a:pPr>
            <a:endParaRPr lang="en-US" altLang="ko-KR" dirty="0"/>
          </a:p>
          <a:p>
            <a:pPr>
              <a:defRPr/>
            </a:pPr>
            <a:r>
              <a:rPr lang="en-US" altLang="ko-KR" dirty="0"/>
              <a:t>5</a:t>
            </a:r>
            <a:r>
              <a:rPr lang="ko-KR" altLang="en-US" dirty="0"/>
              <a:t>개의 가장 큰 </a:t>
            </a:r>
            <a:r>
              <a:rPr lang="ko-KR" altLang="en-US" dirty="0" err="1"/>
              <a:t>정보획득량</a:t>
            </a:r>
            <a:r>
              <a:rPr lang="ko-KR" altLang="en-US" dirty="0"/>
              <a:t> 중에 가장 큰 값을 필두로 정렬한다</a:t>
            </a:r>
            <a:r>
              <a:rPr lang="en-US" altLang="ko-KR" dirty="0"/>
              <a:t>.</a:t>
            </a:r>
          </a:p>
          <a:p>
            <a:pPr>
              <a:defRPr/>
            </a:pPr>
            <a:endParaRPr lang="en-US" altLang="ko-KR" dirty="0"/>
          </a:p>
          <a:p>
            <a:pPr>
              <a:defRPr/>
            </a:pPr>
            <a:r>
              <a:rPr lang="ko-KR" altLang="en-US" dirty="0"/>
              <a:t>첫 분류를 진행한 뒤에는 분류된 대상을 같은 방법으로 또 </a:t>
            </a:r>
            <a:r>
              <a:rPr lang="ko-KR" altLang="en-US" dirty="0" err="1"/>
              <a:t>분류해나간다</a:t>
            </a:r>
            <a:r>
              <a:rPr lang="en-US" altLang="ko-KR" dirty="0"/>
              <a:t>.</a:t>
            </a:r>
            <a:r>
              <a:rPr lang="ko-KR" altLang="en-US" dirty="0"/>
              <a:t> 이렇게 같은 방법을 다시</a:t>
            </a:r>
            <a:r>
              <a:rPr lang="en-US" altLang="ko-KR" dirty="0"/>
              <a:t>,</a:t>
            </a:r>
            <a:r>
              <a:rPr lang="ko-KR" altLang="en-US" dirty="0"/>
              <a:t> 또 다시 </a:t>
            </a:r>
            <a:r>
              <a:rPr lang="ko-KR" altLang="en-US" dirty="0" err="1"/>
              <a:t>사용해나가면서</a:t>
            </a:r>
            <a:r>
              <a:rPr lang="ko-KR" altLang="en-US" dirty="0"/>
              <a:t> 분류하는 과정을 재귀적 </a:t>
            </a:r>
            <a:r>
              <a:rPr lang="ko-KR" altLang="en-US" dirty="0" err="1"/>
              <a:t>분귀라고</a:t>
            </a:r>
            <a:r>
              <a:rPr lang="ko-KR" altLang="en-US" dirty="0"/>
              <a:t> 한다</a:t>
            </a:r>
            <a:r>
              <a:rPr lang="en-US" altLang="ko-KR" dirty="0"/>
              <a:t>.</a:t>
            </a:r>
          </a:p>
          <a:p>
            <a:pPr>
              <a:defRPr/>
            </a:pPr>
            <a:endParaRPr lang="en-US" altLang="ko-KR" dirty="0"/>
          </a:p>
          <a:p>
            <a:pPr>
              <a:defRPr/>
            </a:pPr>
            <a:r>
              <a:rPr lang="ko-KR" altLang="en-US" dirty="0"/>
              <a:t>이는 모든 잎의 엔트로피가 </a:t>
            </a:r>
            <a:r>
              <a:rPr lang="en-US" altLang="ko-KR" dirty="0"/>
              <a:t>0</a:t>
            </a:r>
            <a:r>
              <a:rPr lang="ko-KR" altLang="en-US" dirty="0"/>
              <a:t>이 될 때까지 반복되는데 모든 잎의 엔트로피가 </a:t>
            </a:r>
            <a:r>
              <a:rPr lang="en-US" altLang="ko-KR" dirty="0"/>
              <a:t>0</a:t>
            </a:r>
            <a:r>
              <a:rPr lang="ko-KR" altLang="en-US" dirty="0"/>
              <a:t>이 될 때까지 분류를 반복하면 기존 데이터에는 적합한 분류가 될 수 있지만 새로운 데이터는 제대로 분류하지 못하는 </a:t>
            </a:r>
            <a:r>
              <a:rPr lang="ko-KR" altLang="en-US" dirty="0" err="1"/>
              <a:t>과적합</a:t>
            </a:r>
            <a:r>
              <a:rPr lang="ko-KR" altLang="en-US" dirty="0"/>
              <a:t> 현상을 일으키기 때문에 일정 단계에서 중지해주거나 분기를 재조정해주어야 한다</a:t>
            </a:r>
            <a:r>
              <a:rPr lang="en-US" altLang="ko-KR" dirty="0"/>
              <a:t>.</a:t>
            </a:r>
          </a:p>
          <a:p>
            <a:pPr>
              <a:defRPr/>
            </a:pPr>
            <a:endParaRPr lang="en-US" altLang="ko-KR" dirty="0"/>
          </a:p>
          <a:p>
            <a:pPr>
              <a:defRPr/>
            </a:pPr>
            <a:r>
              <a:rPr lang="ko-KR" altLang="en-US" dirty="0"/>
              <a:t>일정 단계에서 중지해주는 방법은 효율적인 것처럼 보이나 그 단계가 정확히 </a:t>
            </a:r>
            <a:r>
              <a:rPr lang="ko-KR" altLang="en-US" dirty="0" err="1"/>
              <a:t>언제인지</a:t>
            </a:r>
            <a:r>
              <a:rPr lang="ko-KR" altLang="en-US" dirty="0"/>
              <a:t> 계산하는 것이 쉽지 않아 좋은 해결책이 되기 어렵다</a:t>
            </a:r>
            <a:r>
              <a:rPr lang="en-US" altLang="ko-KR" dirty="0"/>
              <a:t>.</a:t>
            </a:r>
          </a:p>
          <a:p>
            <a:pPr>
              <a:defRPr/>
            </a:pP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재귀적 </a:t>
            </a:r>
            <a:r>
              <a:rPr lang="ko-KR" altLang="en-US" dirty="0" err="1"/>
              <a:t>분귀를</a:t>
            </a:r>
            <a:r>
              <a:rPr lang="ko-KR" altLang="en-US" dirty="0"/>
              <a:t> 통해 모든 노드를 분리한 경의 모델은 일반화되지 못하는 경우가 많다</a:t>
            </a:r>
            <a:r>
              <a:rPr lang="en-US" altLang="ko-KR" dirty="0"/>
              <a:t>.</a:t>
            </a:r>
            <a:r>
              <a:rPr lang="ko-KR" altLang="en-US" dirty="0"/>
              <a:t> 이유는</a:t>
            </a:r>
            <a:r>
              <a:rPr lang="en-US" altLang="ko-KR" dirty="0"/>
              <a:t>,</a:t>
            </a:r>
            <a:r>
              <a:rPr lang="ko-KR" altLang="en-US" dirty="0"/>
              <a:t> 기존 </a:t>
            </a:r>
            <a:r>
              <a:rPr lang="ko-KR" altLang="en-US" dirty="0" err="1"/>
              <a:t>데이터의이상치도</a:t>
            </a:r>
            <a:r>
              <a:rPr lang="ko-KR" altLang="en-US" dirty="0"/>
              <a:t> 정상치인 것으로 분류하여 잘못된 모델이 구축되었을 가능성이 매우 높기 때문에 모든 노드를 분리한 뒤 분기를 적절히 합치는 과정을 거쳐 일반화해줄 필요가 있다</a:t>
            </a:r>
            <a:r>
              <a:rPr lang="en-US" altLang="ko-KR" dirty="0"/>
              <a:t>.</a:t>
            </a:r>
            <a:r>
              <a:rPr lang="ko-KR" altLang="en-US" dirty="0"/>
              <a:t> </a:t>
            </a:r>
            <a:r>
              <a:rPr lang="en-US" altLang="ko-KR" dirty="0"/>
              <a:t>:</a:t>
            </a:r>
            <a:r>
              <a:rPr lang="ko-KR" altLang="en-US" dirty="0"/>
              <a:t> 가지치기</a:t>
            </a:r>
          </a:p>
          <a:p>
            <a:pPr>
              <a:defRPr/>
            </a:pPr>
            <a:endParaRPr lang="en-US" altLang="ko-KR" dirty="0"/>
          </a:p>
          <a:p>
            <a:pPr>
              <a:defRPr/>
            </a:pPr>
            <a:endParaRPr lang="en-US" altLang="ko-KR" dirty="0"/>
          </a:p>
          <a:p>
            <a:pPr>
              <a:defRPr/>
            </a:pPr>
            <a:r>
              <a:rPr lang="en-US" altLang="ko-KR" dirty="0"/>
              <a:t>terminal node</a:t>
            </a:r>
            <a:r>
              <a:rPr lang="ko-KR" altLang="en-US" dirty="0"/>
              <a:t>가 너무 많으면 너무 자세하게 학습되어 새로운 데이터에 대한 예측 성능</a:t>
            </a:r>
            <a:r>
              <a:rPr lang="en-US" altLang="ko-KR" dirty="0"/>
              <a:t>(</a:t>
            </a:r>
            <a:r>
              <a:rPr lang="ko-KR" altLang="en-US" dirty="0"/>
              <a:t>일반화 능력</a:t>
            </a:r>
            <a:r>
              <a:rPr lang="en-US" altLang="ko-KR" dirty="0"/>
              <a:t>)</a:t>
            </a:r>
            <a:r>
              <a:rPr lang="ko-KR" altLang="en-US" dirty="0"/>
              <a:t>이 매우 떨어질 염려가 있어 적절하게 합쳐주면 성능이 오히려 증가한다</a:t>
            </a:r>
            <a:r>
              <a:rPr lang="en-US" altLang="ko-KR" dirty="0"/>
              <a:t>.</a:t>
            </a:r>
          </a:p>
          <a:p>
            <a:pPr>
              <a:defRPr/>
            </a:pPr>
            <a:endParaRPr lang="en-US" altLang="ko-KR" dirty="0"/>
          </a:p>
          <a:p>
            <a:pPr>
              <a:defRPr/>
            </a:pPr>
            <a:r>
              <a:rPr lang="ko-KR" altLang="en-US" dirty="0"/>
              <a:t>의사결정나무는 이 비용함수를 최소로 하는 분기를 찾아내도록 학습된다</a:t>
            </a:r>
            <a:r>
              <a:rPr lang="en-US" altLang="ko-KR" dirty="0"/>
              <a:t>.</a:t>
            </a:r>
          </a:p>
          <a:p>
            <a:pPr>
              <a:defRPr/>
            </a:pPr>
            <a:endParaRPr lang="en-US" altLang="ko-KR" dirty="0"/>
          </a:p>
          <a:p>
            <a:pPr>
              <a:defRPr/>
            </a:pPr>
            <a:r>
              <a:rPr lang="en-US" altLang="ko-KR" dirty="0"/>
              <a:t>CC(T)</a:t>
            </a:r>
            <a:r>
              <a:rPr lang="ko-KR" altLang="en-US" dirty="0"/>
              <a:t>는 의사결정나무의 </a:t>
            </a:r>
            <a:r>
              <a:rPr lang="ko-KR" altLang="en-US" dirty="0" err="1"/>
              <a:t>비용복잡도</a:t>
            </a:r>
            <a:r>
              <a:rPr lang="en-US" altLang="ko-KR" dirty="0"/>
              <a:t>(</a:t>
            </a:r>
            <a:r>
              <a:rPr lang="ko-KR" altLang="en-US" dirty="0"/>
              <a:t>오류가 적으면서 </a:t>
            </a:r>
            <a:r>
              <a:rPr lang="en-US" altLang="ko-KR" dirty="0"/>
              <a:t>terminal node</a:t>
            </a:r>
            <a:r>
              <a:rPr lang="ko-KR" altLang="en-US" dirty="0"/>
              <a:t>의 수가 적은 단순한 모델일수록 작은 값</a:t>
            </a:r>
            <a:r>
              <a:rPr lang="en-US" altLang="ko-KR" dirty="0"/>
              <a:t>)</a:t>
            </a:r>
          </a:p>
          <a:p>
            <a:pPr>
              <a:defRPr/>
            </a:pPr>
            <a:r>
              <a:rPr lang="en-US" altLang="ko-KR" dirty="0"/>
              <a:t>ERR(T)</a:t>
            </a:r>
            <a:r>
              <a:rPr lang="ko-KR" altLang="en-US" dirty="0"/>
              <a:t>는 검증데이터에 대한 </a:t>
            </a:r>
            <a:r>
              <a:rPr lang="ko-KR" altLang="en-US" dirty="0" err="1"/>
              <a:t>오분류율</a:t>
            </a:r>
            <a:endParaRPr lang="ko-KR" altLang="en-US" dirty="0"/>
          </a:p>
          <a:p>
            <a:pPr>
              <a:defRPr/>
            </a:pPr>
            <a:r>
              <a:rPr lang="en-US" altLang="ko-KR" dirty="0"/>
              <a:t>L(T)</a:t>
            </a:r>
            <a:r>
              <a:rPr lang="ko-KR" altLang="en-US" dirty="0"/>
              <a:t>는 </a:t>
            </a:r>
            <a:r>
              <a:rPr lang="en-US" altLang="ko-KR" dirty="0"/>
              <a:t>terminal node</a:t>
            </a:r>
            <a:r>
              <a:rPr lang="ko-KR" altLang="en-US" dirty="0"/>
              <a:t>의 수</a:t>
            </a:r>
            <a:r>
              <a:rPr lang="en-US" altLang="ko-KR" dirty="0"/>
              <a:t>(</a:t>
            </a:r>
            <a:r>
              <a:rPr lang="ko-KR" altLang="en-US" dirty="0"/>
              <a:t>구조의 복잡도</a:t>
            </a:r>
            <a:r>
              <a:rPr lang="en-US" altLang="ko-KR" dirty="0"/>
              <a:t>)</a:t>
            </a:r>
          </a:p>
          <a:p>
            <a:pPr>
              <a:defRPr/>
            </a:pPr>
            <a:r>
              <a:rPr lang="en-US" altLang="ko-KR" dirty="0"/>
              <a:t>Alpha</a:t>
            </a:r>
            <a:r>
              <a:rPr lang="ko-KR" altLang="en-US" dirty="0"/>
              <a:t>는 </a:t>
            </a:r>
            <a:r>
              <a:rPr lang="en-US" altLang="ko-KR" dirty="0"/>
              <a:t>ERR(T)</a:t>
            </a:r>
            <a:r>
              <a:rPr lang="ko-KR" altLang="en-US" dirty="0"/>
              <a:t>와 </a:t>
            </a:r>
            <a:r>
              <a:rPr lang="en-US" altLang="ko-KR" dirty="0"/>
              <a:t>L(T)</a:t>
            </a:r>
            <a:r>
              <a:rPr lang="ko-KR" altLang="en-US" dirty="0"/>
              <a:t>를 결합하는 가중치</a:t>
            </a:r>
            <a:r>
              <a:rPr lang="en-US" altLang="ko-KR" dirty="0"/>
              <a:t>(</a:t>
            </a:r>
            <a:r>
              <a:rPr lang="ko-KR" altLang="en-US" dirty="0"/>
              <a:t>사용자에 의해 부여됨</a:t>
            </a:r>
            <a:r>
              <a:rPr lang="en-US" altLang="ko-KR" dirty="0"/>
              <a:t>,</a:t>
            </a:r>
            <a:r>
              <a:rPr lang="ko-KR" altLang="en-US" dirty="0"/>
              <a:t> 보통 </a:t>
            </a:r>
            <a:r>
              <a:rPr lang="en-US" altLang="ko-KR" dirty="0"/>
              <a:t>0.01~0.1</a:t>
            </a:r>
            <a:r>
              <a:rPr lang="ko-KR" altLang="en-US" dirty="0"/>
              <a:t>의 값을 사용함</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18</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에러감소</a:t>
            </a:r>
            <a:r>
              <a:rPr lang="en-US" altLang="ko-KR"/>
              <a:t> </a:t>
            </a:r>
            <a:r>
              <a:rPr lang="ko-KR" altLang="en-US"/>
              <a:t>프루닝은 이름에서 나타나는 것처럼 모든 노드 아래부분을 자르거나 결합한 뒤의 오류와 결합 전의 오류를 비교하여 더 이상 오류가 줄어들지 않을 때까지 반복하는 단순하고 직관적인 방법이다</a:t>
            </a:r>
            <a:r>
              <a:rPr lang="en-US" altLang="ko-KR"/>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19</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룰은</a:t>
            </a:r>
            <a:r>
              <a:rPr lang="en-US" altLang="ko-KR"/>
              <a:t> </a:t>
            </a:r>
            <a:r>
              <a:rPr lang="ko-KR" altLang="en-US"/>
              <a:t>루트 노드로부터 잎 노드까지의 경로를 의미하며 트리를 모두 룰 형태로 변환한 뒤 각 룰의 정확도를 구하고 정확도가 낮은 순서대로 제거한다</a:t>
            </a:r>
            <a:r>
              <a:rPr lang="en-US" altLang="ko-KR"/>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20</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en-US" altLang="ko-KR"/>
              <a:t>의사결정나무는 데이터를 분석하여 이들 사이에 존재하는 패턴을 예측 가능한 규칙들의 조합으로 나타내며, 그 모양이 ‘나무’와 같다고 해서 의사결정나무라 불립니다. 질문을 던져서 대상을 좁혀나가는 ‘스무고개’ 놀이와 비슷한 개념입니다. </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분기는 모든 잎의 엔트로피가 </a:t>
            </a:r>
            <a:r>
              <a:rPr lang="en-US" altLang="ko-KR" dirty="0"/>
              <a:t>0</a:t>
            </a:r>
            <a:r>
              <a:rPr lang="ko-KR" altLang="en-US" dirty="0"/>
              <a:t>이 될 때까지 반복되는데 모든 잎의 엔트로피가 </a:t>
            </a:r>
            <a:r>
              <a:rPr lang="en-US" altLang="ko-KR" dirty="0"/>
              <a:t>0</a:t>
            </a:r>
            <a:r>
              <a:rPr lang="ko-KR" altLang="en-US" dirty="0"/>
              <a:t>이 될 때까지 분류를 반복하면 기존 데이터에는 적합한 분류가 될 수 있지만 새로운 데이터는 제대로 분류하지 못하는 </a:t>
            </a:r>
            <a:r>
              <a:rPr lang="ko-KR" altLang="en-US" dirty="0" err="1"/>
              <a:t>과적합</a:t>
            </a:r>
            <a:r>
              <a:rPr lang="ko-KR" altLang="en-US" dirty="0"/>
              <a:t> 현상을 일으킨다</a:t>
            </a:r>
            <a:r>
              <a:rPr lang="en-US" altLang="ko-KR" dirty="0"/>
              <a:t>.</a:t>
            </a:r>
          </a:p>
          <a:p>
            <a:pPr>
              <a:defRPr/>
            </a:pPr>
            <a:endParaRPr lang="ko-KR" altLang="en-US" dirty="0"/>
          </a:p>
          <a:p>
            <a:pPr>
              <a:defRPr/>
            </a:pPr>
            <a:r>
              <a:rPr lang="ko-KR" altLang="en-US" dirty="0"/>
              <a:t>재귀적 </a:t>
            </a:r>
            <a:r>
              <a:rPr lang="ko-KR" altLang="en-US" dirty="0" err="1"/>
              <a:t>분귀를</a:t>
            </a:r>
            <a:r>
              <a:rPr lang="ko-KR" altLang="en-US" dirty="0"/>
              <a:t> 통해 모든 노드를 분리한 경의 모델은 일반화되지 못하는 경우가 많다</a:t>
            </a:r>
            <a:r>
              <a:rPr lang="en-US" altLang="ko-KR" dirty="0"/>
              <a:t>.</a:t>
            </a:r>
            <a:r>
              <a:rPr lang="ko-KR" altLang="en-US" dirty="0"/>
              <a:t> 이유는</a:t>
            </a:r>
            <a:r>
              <a:rPr lang="en-US" altLang="ko-KR" dirty="0"/>
              <a:t>,</a:t>
            </a:r>
            <a:r>
              <a:rPr lang="ko-KR" altLang="en-US" dirty="0"/>
              <a:t> 기존 데이터의 이상치도 정상치인 것으로 분류하여 잘못된 모델이 구축되었을 가능성이 매우 높다</a:t>
            </a:r>
            <a:r>
              <a:rPr lang="en-US" altLang="ko-KR" dirty="0"/>
              <a:t>.</a:t>
            </a:r>
            <a:r>
              <a:rPr lang="ko-KR" altLang="en-US" dirty="0"/>
              <a:t> </a:t>
            </a:r>
          </a:p>
          <a:p>
            <a:pPr>
              <a:defRPr/>
            </a:pPr>
            <a:endParaRPr lang="en-US" altLang="ko-KR" dirty="0"/>
          </a:p>
          <a:p>
            <a:pPr>
              <a:defRPr/>
            </a:pPr>
            <a:endParaRPr lang="en-US" altLang="ko-KR" dirty="0"/>
          </a:p>
          <a:p>
            <a:pPr>
              <a:defRPr/>
            </a:pPr>
            <a:r>
              <a:rPr lang="en-US" altLang="ko-KR" dirty="0"/>
              <a:t>terminal node</a:t>
            </a:r>
            <a:r>
              <a:rPr lang="ko-KR" altLang="en-US" dirty="0"/>
              <a:t>가 너무 많으면 너무 자세하게 학습되어 새로운 데이터에 대한 예측 성능</a:t>
            </a:r>
            <a:r>
              <a:rPr lang="en-US" altLang="ko-KR" dirty="0"/>
              <a:t>(</a:t>
            </a:r>
            <a:r>
              <a:rPr lang="ko-KR" altLang="en-US" dirty="0"/>
              <a:t>일반화 능력</a:t>
            </a:r>
            <a:r>
              <a:rPr lang="en-US" altLang="ko-KR" dirty="0"/>
              <a:t>)</a:t>
            </a:r>
            <a:r>
              <a:rPr lang="ko-KR" altLang="en-US" dirty="0"/>
              <a:t>이 매우 떨어질 염려가 있어 적절하게 합쳐주면 성능이 오히려 증가한다</a:t>
            </a:r>
            <a:r>
              <a:rPr lang="en-US" altLang="ko-KR" dirty="0"/>
              <a:t>.</a:t>
            </a:r>
          </a:p>
          <a:p>
            <a:pPr>
              <a:defRPr/>
            </a:pP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21</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분기는 모든 잎의 엔트로피가 </a:t>
            </a:r>
            <a:r>
              <a:rPr lang="en-US" altLang="ko-KR" dirty="0"/>
              <a:t>0</a:t>
            </a:r>
            <a:r>
              <a:rPr lang="ko-KR" altLang="en-US" dirty="0"/>
              <a:t>이 될 때까지 반복되는데 모든 잎의 엔트로피가 </a:t>
            </a:r>
            <a:r>
              <a:rPr lang="en-US" altLang="ko-KR" dirty="0"/>
              <a:t>0</a:t>
            </a:r>
            <a:r>
              <a:rPr lang="ko-KR" altLang="en-US" dirty="0"/>
              <a:t>이 될 때까지 분류를 반복하면 기존 데이터에는 적합한 분류가 될 수 있지만 새로운 데이터는 제대로 분류하지 못하는 </a:t>
            </a:r>
            <a:r>
              <a:rPr lang="ko-KR" altLang="en-US" dirty="0" err="1"/>
              <a:t>과적합</a:t>
            </a:r>
            <a:r>
              <a:rPr lang="ko-KR" altLang="en-US" dirty="0"/>
              <a:t> 현상을 일으킨다</a:t>
            </a:r>
            <a:r>
              <a:rPr lang="en-US" altLang="ko-KR" dirty="0"/>
              <a:t>.</a:t>
            </a:r>
          </a:p>
          <a:p>
            <a:pPr>
              <a:defRPr/>
            </a:pPr>
            <a:endParaRPr lang="ko-KR" altLang="en-US" dirty="0"/>
          </a:p>
          <a:p>
            <a:pPr>
              <a:defRPr/>
            </a:pPr>
            <a:r>
              <a:rPr lang="ko-KR" altLang="en-US" dirty="0"/>
              <a:t>재귀적 </a:t>
            </a:r>
            <a:r>
              <a:rPr lang="ko-KR" altLang="en-US" dirty="0" err="1"/>
              <a:t>분귀를</a:t>
            </a:r>
            <a:r>
              <a:rPr lang="ko-KR" altLang="en-US" dirty="0"/>
              <a:t> 통해 모든 노드를 분리한 경의 모델은 일반화되지 못하는 경우가 많다</a:t>
            </a:r>
            <a:r>
              <a:rPr lang="en-US" altLang="ko-KR" dirty="0"/>
              <a:t>.</a:t>
            </a:r>
            <a:r>
              <a:rPr lang="ko-KR" altLang="en-US" dirty="0"/>
              <a:t> 이유는</a:t>
            </a:r>
            <a:r>
              <a:rPr lang="en-US" altLang="ko-KR" dirty="0"/>
              <a:t>,</a:t>
            </a:r>
            <a:r>
              <a:rPr lang="ko-KR" altLang="en-US" dirty="0"/>
              <a:t> 기존 데이터의 이상치도 정상치인 것으로 분류하여 잘못된 모델이 구축되었을 가능성이 매우 높다</a:t>
            </a:r>
            <a:r>
              <a:rPr lang="en-US" altLang="ko-KR" dirty="0"/>
              <a:t>.</a:t>
            </a:r>
            <a:r>
              <a:rPr lang="ko-KR" altLang="en-US" dirty="0"/>
              <a:t> </a:t>
            </a:r>
          </a:p>
          <a:p>
            <a:pPr>
              <a:defRPr/>
            </a:pPr>
            <a:endParaRPr lang="en-US" altLang="ko-KR" dirty="0"/>
          </a:p>
          <a:p>
            <a:pPr>
              <a:defRPr/>
            </a:pPr>
            <a:endParaRPr lang="en-US" altLang="ko-KR" dirty="0"/>
          </a:p>
          <a:p>
            <a:pPr>
              <a:defRPr/>
            </a:pPr>
            <a:r>
              <a:rPr lang="en-US" altLang="ko-KR" dirty="0"/>
              <a:t>terminal node</a:t>
            </a:r>
            <a:r>
              <a:rPr lang="ko-KR" altLang="en-US" dirty="0"/>
              <a:t>가 너무 많으면 너무 자세하게 학습되어 새로운 데이터에 대한 예측 성능</a:t>
            </a:r>
            <a:r>
              <a:rPr lang="en-US" altLang="ko-KR" dirty="0"/>
              <a:t>(</a:t>
            </a:r>
            <a:r>
              <a:rPr lang="ko-KR" altLang="en-US" dirty="0"/>
              <a:t>일반화 능력</a:t>
            </a:r>
            <a:r>
              <a:rPr lang="en-US" altLang="ko-KR" dirty="0"/>
              <a:t>)</a:t>
            </a:r>
            <a:r>
              <a:rPr lang="ko-KR" altLang="en-US" dirty="0"/>
              <a:t>이 매우 떨어질 염려가 있어 적절하게 합쳐주면 성능이 오히려 증가한다</a:t>
            </a:r>
            <a:r>
              <a:rPr lang="en-US" altLang="ko-KR" dirty="0"/>
              <a:t>.</a:t>
            </a:r>
          </a:p>
          <a:p>
            <a:pPr>
              <a:defRPr/>
            </a:pP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22</a:t>
            </a:fld>
            <a:endParaRPr lang="en-US" altLang="en-US"/>
          </a:p>
        </p:txBody>
      </p:sp>
    </p:spTree>
    <p:extLst>
      <p:ext uri="{BB962C8B-B14F-4D97-AF65-F5344CB8AC3E}">
        <p14:creationId xmlns:p14="http://schemas.microsoft.com/office/powerpoint/2010/main" val="937496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Tree를크게(=leaf node가많다) 만들어놨더니 high variance가문제</a:t>
            </a:r>
          </a:p>
          <a:p>
            <a:pPr>
              <a:defRPr/>
            </a:pPr>
            <a:r>
              <a:rPr lang="ko-KR" altLang="en-US"/>
              <a:t>그렇다고</a:t>
            </a:r>
            <a:r>
              <a:rPr lang="en-US" altLang="ko-KR"/>
              <a:t> </a:t>
            </a:r>
            <a:r>
              <a:rPr lang="ko-KR" altLang="en-US"/>
              <a:t>pruning 통해서</a:t>
            </a:r>
            <a:r>
              <a:rPr lang="en-US" altLang="ko-KR"/>
              <a:t> </a:t>
            </a:r>
            <a:r>
              <a:rPr lang="ko-KR" altLang="en-US"/>
              <a:t>tree를 작게</a:t>
            </a:r>
            <a:r>
              <a:rPr lang="en-US" altLang="ko-KR"/>
              <a:t> </a:t>
            </a:r>
            <a:r>
              <a:rPr lang="ko-KR" altLang="en-US"/>
              <a:t>만들었더니</a:t>
            </a:r>
            <a:r>
              <a:rPr lang="en-US" altLang="ko-KR"/>
              <a:t> </a:t>
            </a:r>
            <a:r>
              <a:rPr lang="ko-KR" altLang="en-US"/>
              <a:t>이제는</a:t>
            </a:r>
            <a:r>
              <a:rPr lang="en-US" altLang="ko-KR"/>
              <a:t> </a:t>
            </a:r>
            <a:r>
              <a:rPr lang="ko-KR" altLang="en-US"/>
              <a:t>high bias가</a:t>
            </a:r>
            <a:r>
              <a:rPr lang="en-US" altLang="ko-KR"/>
              <a:t> </a:t>
            </a:r>
            <a:r>
              <a:rPr lang="ko-KR" altLang="en-US"/>
              <a:t>문제</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23</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랜덤포레스트는 같은 데이터에 의사결정나무 여러 개를 동시에 적용해서 학습성능을 높이는 앙상블 기법이다</a:t>
            </a:r>
            <a:r>
              <a:rPr lang="en-US" altLang="ko-KR"/>
              <a:t>.</a:t>
            </a:r>
          </a:p>
          <a:p>
            <a:pPr>
              <a:defRPr/>
            </a:pPr>
            <a:r>
              <a:rPr lang="ko-KR" altLang="en-US"/>
              <a:t>랜덤포레스트는 동일한 데이터로부터 복원추출을 통해 </a:t>
            </a:r>
            <a:r>
              <a:rPr lang="en-US" altLang="ko-KR"/>
              <a:t>30</a:t>
            </a:r>
            <a:r>
              <a:rPr lang="ko-KR" altLang="en-US"/>
              <a:t>개 이상의 데이터셋을 만들어 각각에 의사결정나무를 적용한 뒤 학습 결과를 취합하는 방식으로 작동하는데 여기서 각각의 나무들은 전체 변수 중 일부만 학습하게 되며 개별 트리들이 데이터를 바라보는 관점을 다르게 해 다양성을 높이려는 시도이다</a:t>
            </a:r>
            <a:r>
              <a:rPr lang="en-US" altLang="ko-KR"/>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24</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25</a:t>
            </a:fld>
            <a:endParaRPr lang="en-US" altLang="en-US"/>
          </a:p>
        </p:txBody>
      </p:sp>
    </p:spTree>
    <p:extLst>
      <p:ext uri="{BB962C8B-B14F-4D97-AF65-F5344CB8AC3E}">
        <p14:creationId xmlns:p14="http://schemas.microsoft.com/office/powerpoint/2010/main" val="794482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err="1"/>
              <a:t>재샘플링</a:t>
            </a:r>
            <a:r>
              <a:rPr lang="ko-KR" altLang="en-US" dirty="0"/>
              <a:t> 방법은 훈련집합에서 </a:t>
            </a:r>
            <a:r>
              <a:rPr lang="en-US" altLang="ko-KR" dirty="0"/>
              <a:t>p%</a:t>
            </a:r>
            <a:r>
              <a:rPr lang="ko-KR" altLang="en-US" dirty="0"/>
              <a:t>를 임의로 선택하는 일을 여러 번 반복하여 서로 다른 훈련 집합을 여러 개 만들고</a:t>
            </a:r>
            <a:r>
              <a:rPr lang="en-US" altLang="ko-KR" dirty="0"/>
              <a:t>,</a:t>
            </a:r>
            <a:r>
              <a:rPr lang="ko-KR" altLang="en-US" dirty="0"/>
              <a:t> 이 훈련집합들로 여러 개의 요소 분류기를 만든다</a:t>
            </a:r>
            <a:r>
              <a:rPr lang="en-US" altLang="ko-KR" dirty="0"/>
              <a:t>.</a:t>
            </a:r>
          </a:p>
          <a:p>
            <a:pPr>
              <a:defRPr/>
            </a:pPr>
            <a:endParaRPr lang="en-US" altLang="ko-KR" dirty="0"/>
          </a:p>
          <a:p>
            <a:pPr>
              <a:defRPr/>
            </a:pPr>
            <a:r>
              <a:rPr lang="ko-KR" altLang="en-US" dirty="0" err="1"/>
              <a:t>재샘플링</a:t>
            </a:r>
            <a:r>
              <a:rPr lang="ko-KR" altLang="en-US" dirty="0"/>
              <a:t> 방법에는 교차 검증과 </a:t>
            </a:r>
            <a:r>
              <a:rPr lang="ko-KR" altLang="en-US" dirty="0" err="1"/>
              <a:t>붓스트랩이</a:t>
            </a:r>
            <a:r>
              <a:rPr lang="ko-KR" altLang="en-US" dirty="0"/>
              <a:t> 있는데</a:t>
            </a:r>
            <a:r>
              <a:rPr lang="en-US" altLang="ko-KR" dirty="0"/>
              <a:t>,</a:t>
            </a:r>
            <a:r>
              <a:rPr lang="ko-KR" altLang="en-US" dirty="0"/>
              <a:t> 여기서 다룰 내용은 </a:t>
            </a:r>
            <a:r>
              <a:rPr lang="ko-KR" altLang="en-US" dirty="0" err="1"/>
              <a:t>붓스트랩이다</a:t>
            </a:r>
            <a:r>
              <a:rPr lang="en-US" altLang="ko-KR" dirty="0"/>
              <a:t>.</a:t>
            </a:r>
          </a:p>
          <a:p>
            <a:pPr>
              <a:defRPr/>
            </a:pPr>
            <a:r>
              <a:rPr lang="ko-KR" altLang="en-US" dirty="0" err="1"/>
              <a:t>붓스트랩은</a:t>
            </a:r>
            <a:r>
              <a:rPr lang="ko-KR" altLang="en-US" dirty="0"/>
              <a:t> 주어진</a:t>
            </a:r>
            <a:r>
              <a:rPr lang="en-US" altLang="ko-KR" dirty="0"/>
              <a:t> </a:t>
            </a:r>
            <a:r>
              <a:rPr lang="ko-KR" altLang="en-US" dirty="0"/>
              <a:t>학습 데이터 </a:t>
            </a:r>
            <a:r>
              <a:rPr lang="ko-KR" altLang="en-US" dirty="0" err="1"/>
              <a:t>집합으로부터</a:t>
            </a:r>
            <a:r>
              <a:rPr lang="ko-KR" altLang="en-US" dirty="0"/>
              <a:t> 복원추출을 하여 여러 개의 서로 다른 학습 데이터 집합을 만들어내는 기법</a:t>
            </a:r>
          </a:p>
          <a:p>
            <a:pPr>
              <a:defRPr/>
            </a:pPr>
            <a:r>
              <a:rPr lang="ko-KR" altLang="ko-KR" dirty="0"/>
              <a:t>모집단의</a:t>
            </a:r>
            <a:r>
              <a:rPr lang="ko-KR" altLang="en-US" dirty="0"/>
              <a:t> </a:t>
            </a:r>
            <a:r>
              <a:rPr lang="ko-KR" altLang="ko-KR" dirty="0"/>
              <a:t>성질에</a:t>
            </a:r>
            <a:r>
              <a:rPr lang="ko-KR" altLang="en-US" dirty="0"/>
              <a:t> </a:t>
            </a:r>
            <a:r>
              <a:rPr lang="ko-KR" altLang="ko-KR" dirty="0"/>
              <a:t>대해</a:t>
            </a:r>
            <a:r>
              <a:rPr lang="ko-KR" altLang="en-US" dirty="0"/>
              <a:t> </a:t>
            </a:r>
            <a:r>
              <a:rPr lang="ko-KR" altLang="ko-KR" dirty="0"/>
              <a:t>표본을</a:t>
            </a:r>
            <a:r>
              <a:rPr lang="ko-KR" altLang="en-US" dirty="0"/>
              <a:t> </a:t>
            </a:r>
            <a:r>
              <a:rPr lang="ko-KR" altLang="ko-KR" dirty="0"/>
              <a:t>통해</a:t>
            </a:r>
            <a:r>
              <a:rPr lang="ko-KR" altLang="en-US" dirty="0"/>
              <a:t> </a:t>
            </a:r>
            <a:r>
              <a:rPr lang="ko-KR" altLang="ko-KR" dirty="0"/>
              <a:t>추정할</a:t>
            </a:r>
            <a:r>
              <a:rPr lang="ko-KR" altLang="en-US" dirty="0"/>
              <a:t> </a:t>
            </a:r>
            <a:r>
              <a:rPr lang="ko-KR" altLang="ko-KR" dirty="0"/>
              <a:t>수</a:t>
            </a:r>
            <a:r>
              <a:rPr lang="ko-KR" altLang="en-US" dirty="0"/>
              <a:t> </a:t>
            </a:r>
            <a:r>
              <a:rPr lang="ko-KR" altLang="ko-KR" dirty="0"/>
              <a:t>있는</a:t>
            </a:r>
            <a:r>
              <a:rPr lang="ko-KR" altLang="en-US" dirty="0"/>
              <a:t> </a:t>
            </a:r>
            <a:r>
              <a:rPr lang="ko-KR" altLang="ko-KR" dirty="0"/>
              <a:t>것처럼, 표본의</a:t>
            </a:r>
            <a:r>
              <a:rPr lang="ko-KR" altLang="en-US" dirty="0"/>
              <a:t> </a:t>
            </a:r>
            <a:r>
              <a:rPr lang="ko-KR" altLang="ko-KR" dirty="0"/>
              <a:t>성질에</a:t>
            </a:r>
            <a:r>
              <a:rPr lang="ko-KR" altLang="en-US" dirty="0"/>
              <a:t> </a:t>
            </a:r>
            <a:r>
              <a:rPr lang="ko-KR" altLang="ko-KR" dirty="0"/>
              <a:t>대해서도</a:t>
            </a:r>
            <a:r>
              <a:rPr lang="ko-KR" altLang="en-US" dirty="0"/>
              <a:t> </a:t>
            </a:r>
            <a:r>
              <a:rPr lang="ko-KR" altLang="ko-KR" dirty="0"/>
              <a:t>재표본을</a:t>
            </a:r>
            <a:r>
              <a:rPr lang="ko-KR" altLang="en-US" dirty="0"/>
              <a:t> </a:t>
            </a:r>
            <a:r>
              <a:rPr lang="ko-KR" altLang="ko-KR" dirty="0"/>
              <a:t>통해</a:t>
            </a:r>
            <a:r>
              <a:rPr lang="ko-KR" altLang="en-US" dirty="0"/>
              <a:t> </a:t>
            </a:r>
            <a:r>
              <a:rPr lang="ko-KR" altLang="ko-KR" dirty="0"/>
              <a:t>추정할</a:t>
            </a:r>
            <a:r>
              <a:rPr lang="ko-KR" altLang="en-US" dirty="0"/>
              <a:t> </a:t>
            </a:r>
            <a:r>
              <a:rPr lang="ko-KR" altLang="ko-KR" dirty="0"/>
              <a:t>수</a:t>
            </a:r>
            <a:r>
              <a:rPr lang="ko-KR" altLang="en-US" dirty="0"/>
              <a:t> </a:t>
            </a:r>
            <a:r>
              <a:rPr lang="ko-KR" altLang="ko-KR" dirty="0"/>
              <a:t>있다는</a:t>
            </a:r>
            <a:r>
              <a:rPr lang="ko-KR" altLang="en-US" dirty="0"/>
              <a:t> </a:t>
            </a:r>
            <a:r>
              <a:rPr lang="ko-KR" altLang="ko-KR" dirty="0"/>
              <a:t>것이다. </a:t>
            </a:r>
          </a:p>
          <a:p>
            <a:pPr>
              <a:defRPr/>
            </a:pPr>
            <a:r>
              <a:rPr lang="ko-KR" altLang="ko-KR" dirty="0"/>
              <a:t>즉</a:t>
            </a:r>
            <a:r>
              <a:rPr lang="en-US" altLang="ko-KR" dirty="0"/>
              <a:t>,</a:t>
            </a:r>
            <a:r>
              <a:rPr lang="ko-KR" altLang="en-US" dirty="0"/>
              <a:t> </a:t>
            </a:r>
            <a:r>
              <a:rPr lang="ko-KR" altLang="ko-KR" dirty="0"/>
              <a:t>주어진</a:t>
            </a:r>
            <a:r>
              <a:rPr lang="ko-KR" altLang="en-US" dirty="0"/>
              <a:t> </a:t>
            </a:r>
            <a:r>
              <a:rPr lang="ko-KR" altLang="ko-KR" dirty="0"/>
              <a:t>표본(샘플)에</a:t>
            </a:r>
            <a:r>
              <a:rPr lang="ko-KR" altLang="en-US" dirty="0"/>
              <a:t> </a:t>
            </a:r>
            <a:r>
              <a:rPr lang="ko-KR" altLang="ko-KR" dirty="0"/>
              <a:t>대해서, 그</a:t>
            </a:r>
            <a:r>
              <a:rPr lang="ko-KR" altLang="en-US" dirty="0"/>
              <a:t> </a:t>
            </a:r>
            <a:r>
              <a:rPr lang="ko-KR" altLang="ko-KR" dirty="0"/>
              <a:t>샘플에서</a:t>
            </a:r>
            <a:r>
              <a:rPr lang="ko-KR" altLang="en-US" dirty="0"/>
              <a:t> </a:t>
            </a:r>
            <a:r>
              <a:rPr lang="ko-KR" altLang="ko-KR" dirty="0"/>
              <a:t>또</a:t>
            </a:r>
            <a:r>
              <a:rPr lang="ko-KR" altLang="en-US" dirty="0"/>
              <a:t> </a:t>
            </a:r>
            <a:r>
              <a:rPr lang="ko-KR" altLang="ko-KR" dirty="0"/>
              <a:t>다시</a:t>
            </a:r>
            <a:r>
              <a:rPr lang="ko-KR" altLang="en-US" dirty="0"/>
              <a:t> </a:t>
            </a:r>
            <a:r>
              <a:rPr lang="ko-KR" altLang="ko-KR" dirty="0"/>
              <a:t>샘플(</a:t>
            </a:r>
            <a:r>
              <a:rPr lang="ko-KR" altLang="ko-KR" dirty="0" err="1"/>
              <a:t>재표본</a:t>
            </a:r>
            <a:r>
              <a:rPr lang="ko-KR" altLang="ko-KR" dirty="0"/>
              <a:t>)을 여러</a:t>
            </a:r>
            <a:r>
              <a:rPr lang="ko-KR" altLang="en-US" dirty="0"/>
              <a:t> </a:t>
            </a:r>
            <a:r>
              <a:rPr lang="ko-KR" altLang="ko-KR" dirty="0"/>
              <a:t>번(1,000~10,000번, </a:t>
            </a:r>
            <a:r>
              <a:rPr lang="ko-KR" altLang="ko-KR" dirty="0" err="1"/>
              <a:t>혹은그이상</a:t>
            </a:r>
            <a:r>
              <a:rPr lang="ko-KR" altLang="ko-KR" dirty="0"/>
              <a:t>)</a:t>
            </a:r>
            <a:r>
              <a:rPr lang="ko-KR" altLang="en-US" dirty="0"/>
              <a:t> </a:t>
            </a:r>
            <a:r>
              <a:rPr lang="ko-KR" altLang="ko-KR" dirty="0"/>
              <a:t>추출하여 표본의</a:t>
            </a:r>
            <a:r>
              <a:rPr lang="ko-KR" altLang="en-US" dirty="0"/>
              <a:t> </a:t>
            </a:r>
            <a:r>
              <a:rPr lang="ko-KR" altLang="ko-KR" dirty="0"/>
              <a:t>평균이나</a:t>
            </a:r>
            <a:r>
              <a:rPr lang="ko-KR" altLang="en-US" dirty="0"/>
              <a:t> </a:t>
            </a:r>
            <a:r>
              <a:rPr lang="ko-KR" altLang="ko-KR" dirty="0"/>
              <a:t>분산</a:t>
            </a:r>
            <a:r>
              <a:rPr lang="ko-KR" altLang="en-US" dirty="0"/>
              <a:t> </a:t>
            </a:r>
            <a:r>
              <a:rPr lang="ko-KR" altLang="ko-KR" dirty="0"/>
              <a:t>등이</a:t>
            </a:r>
            <a:r>
              <a:rPr lang="ko-KR" altLang="en-US" dirty="0"/>
              <a:t> </a:t>
            </a:r>
            <a:r>
              <a:rPr lang="ko-KR" altLang="ko-KR" dirty="0"/>
              <a:t>어떤</a:t>
            </a:r>
            <a:r>
              <a:rPr lang="ko-KR" altLang="en-US" dirty="0"/>
              <a:t> </a:t>
            </a:r>
            <a:r>
              <a:rPr lang="ko-KR" altLang="ko-KR" dirty="0"/>
              <a:t>분포를</a:t>
            </a:r>
            <a:r>
              <a:rPr lang="ko-KR" altLang="en-US" dirty="0"/>
              <a:t> </a:t>
            </a:r>
            <a:r>
              <a:rPr lang="ko-KR" altLang="ko-KR" dirty="0"/>
              <a:t>가지는가를</a:t>
            </a:r>
            <a:r>
              <a:rPr lang="ko-KR" altLang="en-US" dirty="0"/>
              <a:t> </a:t>
            </a:r>
            <a:r>
              <a:rPr lang="ko-KR" altLang="ko-KR" dirty="0"/>
              <a:t>알아낼</a:t>
            </a:r>
            <a:r>
              <a:rPr lang="ko-KR" altLang="en-US" dirty="0"/>
              <a:t> </a:t>
            </a:r>
            <a:r>
              <a:rPr lang="ko-KR" altLang="ko-KR" dirty="0"/>
              <a:t>수</a:t>
            </a:r>
            <a:r>
              <a:rPr lang="ko-KR" altLang="en-US" dirty="0"/>
              <a:t> </a:t>
            </a:r>
            <a:r>
              <a:rPr lang="ko-KR" altLang="ko-KR" dirty="0"/>
              <a:t>있다.</a:t>
            </a:r>
          </a:p>
          <a:p>
            <a:pPr>
              <a:defRPr/>
            </a:pPr>
            <a:endParaRPr lang="ko-KR"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26</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27</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요소 분류기로 트리 분류기처럼 불안정한 분류기를 사용해야 효과적인 실험 결과가 있는데 분류기가 안정적이라는 말은 훈련 집합이 조금 바뀌었을 때 성능 변화가별로없는 성질을 뜻한다</a:t>
            </a:r>
            <a:r>
              <a:rPr lang="en-US" altLang="ko-KR"/>
              <a:t>.</a:t>
            </a:r>
            <a:r>
              <a:rPr lang="ko-KR" altLang="en-US"/>
              <a:t> </a:t>
            </a:r>
            <a:r>
              <a:rPr lang="en-US" altLang="ko-KR"/>
              <a:t>k-NN, SVM,</a:t>
            </a:r>
            <a:r>
              <a:rPr lang="ko-KR" altLang="en-US"/>
              <a:t> 신경망은</a:t>
            </a:r>
            <a:r>
              <a:rPr lang="en-US" altLang="ko-KR"/>
              <a:t> </a:t>
            </a:r>
            <a:r>
              <a:rPr lang="ko-KR" altLang="en-US"/>
              <a:t>안정적인 분류기를 사용한다</a:t>
            </a:r>
            <a:r>
              <a:rPr lang="en-US" altLang="ko-KR"/>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28</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err="1"/>
              <a:t>배깅은</a:t>
            </a:r>
            <a:r>
              <a:rPr lang="ko-KR" altLang="en-US" dirty="0"/>
              <a:t> </a:t>
            </a:r>
            <a:r>
              <a:rPr lang="ko-KR" altLang="en-US" dirty="0" err="1"/>
              <a:t>붓스트랩을</a:t>
            </a:r>
            <a:r>
              <a:rPr lang="ko-KR" altLang="en-US" dirty="0"/>
              <a:t> 통해 여러 개의 학습 데이터 집합을 만들고</a:t>
            </a:r>
            <a:r>
              <a:rPr lang="en-US" altLang="ko-KR" dirty="0"/>
              <a:t>,</a:t>
            </a:r>
            <a:r>
              <a:rPr lang="ko-KR" altLang="en-US" dirty="0"/>
              <a:t> 각 학습 데이터 집합별로 분류기를 만들어</a:t>
            </a:r>
            <a:r>
              <a:rPr lang="en-US" altLang="ko-KR" dirty="0"/>
              <a:t>,</a:t>
            </a:r>
            <a:r>
              <a:rPr lang="ko-KR" altLang="en-US" dirty="0"/>
              <a:t> 이들이 투표나 가중치 투표를 하여 최종 판정을 하는 방법</a:t>
            </a:r>
          </a:p>
          <a:p>
            <a:pPr>
              <a:defRPr/>
            </a:pPr>
            <a:endParaRPr lang="ko-KR" altLang="en-US" dirty="0"/>
          </a:p>
          <a:p>
            <a:pPr>
              <a:defRPr/>
            </a:pPr>
            <a:r>
              <a:rPr lang="ko-KR" altLang="en-US" dirty="0"/>
              <a:t>그림에서는 학습 데이터로부터 </a:t>
            </a:r>
            <a:r>
              <a:rPr lang="ko-KR" altLang="en-US" dirty="0" err="1"/>
              <a:t>붓스트랩을</a:t>
            </a:r>
            <a:r>
              <a:rPr lang="ko-KR" altLang="en-US" dirty="0"/>
              <a:t> 통해 </a:t>
            </a:r>
            <a:r>
              <a:rPr lang="en-US" altLang="ko-KR" dirty="0"/>
              <a:t>3</a:t>
            </a:r>
            <a:r>
              <a:rPr lang="ko-KR" altLang="en-US" dirty="0"/>
              <a:t>개의 학습 데이터 집합을 만들고</a:t>
            </a:r>
            <a:r>
              <a:rPr lang="en-US" altLang="ko-KR" dirty="0"/>
              <a:t>,</a:t>
            </a:r>
            <a:r>
              <a:rPr lang="ko-KR" altLang="en-US" dirty="0"/>
              <a:t> 각 데이터 집합에 대해서 학습 알고리즘을 적용해 선형 분류기 </a:t>
            </a:r>
            <a:r>
              <a:rPr lang="en-US" altLang="ko-KR" dirty="0"/>
              <a:t>3</a:t>
            </a:r>
            <a:r>
              <a:rPr lang="ko-KR" altLang="en-US" dirty="0"/>
              <a:t>개를 만들어 이를 결합하여 분류를 한다</a:t>
            </a:r>
            <a:r>
              <a:rPr lang="en-US" altLang="ko-KR" dirty="0"/>
              <a:t>.</a:t>
            </a:r>
            <a:r>
              <a:rPr lang="ko-KR" altLang="en-US" dirty="0"/>
              <a:t> 새로운 데이터가 주어지면 각 분류기를 적용하여 부류를  판정한다</a:t>
            </a:r>
            <a:r>
              <a:rPr lang="en-US" altLang="ko-KR" dirty="0"/>
              <a:t>.</a:t>
            </a:r>
            <a:r>
              <a:rPr lang="ko-KR" altLang="en-US" dirty="0"/>
              <a:t> 두 개는 색칠된 부류로 판정한다</a:t>
            </a:r>
            <a:r>
              <a:rPr lang="en-US" altLang="ko-KR" dirty="0"/>
              <a:t>.</a:t>
            </a:r>
            <a:r>
              <a:rPr lang="ko-KR" altLang="en-US" dirty="0"/>
              <a:t> 따라서 별표 위치의 데이터는 다수결에 의해 음영부분의 부류로 판정한다</a:t>
            </a:r>
            <a:r>
              <a:rPr lang="en-US" altLang="ko-KR" dirty="0"/>
              <a:t>.</a:t>
            </a:r>
          </a:p>
          <a:p>
            <a:pPr>
              <a:defRPr/>
            </a:pPr>
            <a:endParaRPr lang="en-US" altLang="ko-KR" dirty="0"/>
          </a:p>
          <a:p>
            <a:pPr>
              <a:defRPr/>
            </a:pPr>
            <a:r>
              <a:rPr lang="ko-KR" altLang="en-US" dirty="0"/>
              <a:t>결정 트리를 만들어가는 과정에서 분할 속성을 결정할 때 모든 가능한 분할 속성을 고려하지 않는다</a:t>
            </a:r>
            <a:r>
              <a:rPr lang="en-US" altLang="ko-KR" dirty="0"/>
              <a:t>.</a:t>
            </a:r>
            <a:r>
              <a:rPr lang="ko-KR" altLang="en-US" dirty="0"/>
              <a:t> 대신 분할 속성 후보들을 무작위로 선택한 다음</a:t>
            </a:r>
            <a:r>
              <a:rPr lang="en-US" altLang="ko-KR" dirty="0"/>
              <a:t>,</a:t>
            </a:r>
            <a:r>
              <a:rPr lang="ko-KR" altLang="en-US" dirty="0"/>
              <a:t> 이들에 대해서만 정보 이득 등을 계산하여 분할 속성과 분할 기준을 결정한다</a:t>
            </a:r>
            <a:r>
              <a:rPr lang="en-US" altLang="ko-KR" dirty="0"/>
              <a:t>.</a:t>
            </a:r>
            <a:r>
              <a:rPr lang="ko-KR" altLang="en-US" dirty="0"/>
              <a:t> 따라서 생성되는 각 </a:t>
            </a:r>
            <a:r>
              <a:rPr lang="ko-KR" altLang="en-US" dirty="0" err="1"/>
              <a:t>결정트리는</a:t>
            </a:r>
            <a:r>
              <a:rPr lang="ko-KR" altLang="en-US" dirty="0"/>
              <a:t> 서로 다른 형태가 될 수 있다</a:t>
            </a:r>
            <a:r>
              <a:rPr lang="en-US" altLang="ko-KR" dirty="0"/>
              <a:t>.</a:t>
            </a:r>
            <a:r>
              <a:rPr lang="ko-KR" altLang="en-US" dirty="0"/>
              <a:t> 앙상블 분류기를 만들 때</a:t>
            </a:r>
            <a:r>
              <a:rPr lang="en-US" altLang="ko-KR" dirty="0"/>
              <a:t>,</a:t>
            </a:r>
            <a:r>
              <a:rPr lang="ko-KR" altLang="en-US" dirty="0"/>
              <a:t> 각 분류기가 특징공간의 모든 속성을 고려하는 것이 아니라</a:t>
            </a:r>
            <a:r>
              <a:rPr lang="en-US" altLang="ko-KR" dirty="0"/>
              <a:t>,</a:t>
            </a:r>
            <a:r>
              <a:rPr lang="ko-KR" altLang="en-US" dirty="0"/>
              <a:t> 서로 다른 속성들 즉</a:t>
            </a:r>
            <a:r>
              <a:rPr lang="en-US" altLang="ko-KR" dirty="0"/>
              <a:t>,</a:t>
            </a:r>
            <a:r>
              <a:rPr lang="ko-KR" altLang="en-US" dirty="0"/>
              <a:t> 부분공간만을 사용하도록 하여 서로 다른 분류기가 만들어지도록 하는 방법</a:t>
            </a:r>
            <a:r>
              <a:rPr lang="en-US" altLang="ko-KR" dirty="0"/>
              <a:t>(</a:t>
            </a:r>
            <a:r>
              <a:rPr lang="ko-KR" altLang="en-US" dirty="0"/>
              <a:t>부분공간 방법</a:t>
            </a:r>
            <a:r>
              <a:rPr lang="en-US" altLang="ko-KR" dirty="0"/>
              <a:t>)</a:t>
            </a:r>
          </a:p>
          <a:p>
            <a:pPr>
              <a:defRPr/>
            </a:pPr>
            <a:endParaRPr lang="en-US" altLang="ko-KR" dirty="0"/>
          </a:p>
          <a:p>
            <a:pPr>
              <a:defRPr/>
            </a:pPr>
            <a:r>
              <a:rPr lang="en-US" altLang="ko-KR" dirty="0"/>
              <a:t>*</a:t>
            </a:r>
            <a:r>
              <a:rPr lang="ko-KR" altLang="en-US" dirty="0"/>
              <a:t> </a:t>
            </a:r>
            <a:r>
              <a:rPr lang="ko-KR" altLang="en-US" dirty="0" err="1"/>
              <a:t>랜덤포리스트</a:t>
            </a:r>
            <a:r>
              <a:rPr lang="ko-KR" altLang="en-US" dirty="0"/>
              <a:t> 알고리즘은 </a:t>
            </a:r>
            <a:r>
              <a:rPr lang="ko-KR" altLang="en-US" dirty="0" err="1"/>
              <a:t>붓스르랩을</a:t>
            </a:r>
            <a:r>
              <a:rPr lang="ko-KR" altLang="en-US" dirty="0"/>
              <a:t> 사용하는 부분공간 방법</a:t>
            </a:r>
          </a:p>
          <a:p>
            <a:pPr>
              <a:defRPr/>
            </a:pPr>
            <a:endParaRPr lang="ko-KR" altLang="en-US" dirty="0"/>
          </a:p>
          <a:p>
            <a:pPr>
              <a:defRPr/>
            </a:pPr>
            <a:endParaRPr lang="ko-KR" altLang="en-US" dirty="0"/>
          </a:p>
          <a:p>
            <a:pPr>
              <a:defRPr/>
            </a:pPr>
            <a:r>
              <a:rPr lang="ko-KR" altLang="en-US" dirty="0" err="1"/>
              <a:t>배깅은</a:t>
            </a:r>
            <a:r>
              <a:rPr lang="ko-KR" altLang="en-US" dirty="0"/>
              <a:t> 비교적 단순함에도 뛰어난 성능 향상을 보여주는 장점이 있다</a:t>
            </a:r>
            <a:r>
              <a:rPr lang="en-US" altLang="ko-KR" dirty="0"/>
              <a:t>.</a:t>
            </a: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29</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사파이어는 약한 분류기 </a:t>
            </a:r>
            <a:r>
              <a:rPr lang="en-US" altLang="ko-KR" dirty="0"/>
              <a:t>3</a:t>
            </a:r>
            <a:r>
              <a:rPr lang="ko-KR" altLang="en-US" dirty="0"/>
              <a:t>개를 결합하여 강한 분류기를 만드는 </a:t>
            </a:r>
            <a:r>
              <a:rPr lang="ko-KR" altLang="en-US" dirty="0" err="1"/>
              <a:t>부스팅아록리즘을</a:t>
            </a:r>
            <a:r>
              <a:rPr lang="ko-KR" altLang="en-US" dirty="0"/>
              <a:t> 제안하였는데 약한 </a:t>
            </a:r>
            <a:r>
              <a:rPr lang="ko-KR" altLang="en-US" dirty="0" err="1"/>
              <a:t>분류기란</a:t>
            </a:r>
            <a:r>
              <a:rPr lang="ko-KR" altLang="en-US" dirty="0"/>
              <a:t> 임의 짐작보다 성능이 조금 나은 분류기를 의미한다</a:t>
            </a:r>
            <a:r>
              <a:rPr lang="en-US" altLang="ko-KR" dirty="0"/>
              <a:t>.</a:t>
            </a:r>
          </a:p>
          <a:p>
            <a:pPr>
              <a:defRPr/>
            </a:pPr>
            <a:r>
              <a:rPr lang="ko-KR" altLang="en-US" dirty="0"/>
              <a:t>사파이어의 알고리즘은 먼저 </a:t>
            </a:r>
            <a:r>
              <a:rPr lang="en-US" altLang="ko-KR" dirty="0"/>
              <a:t>X</a:t>
            </a:r>
            <a:r>
              <a:rPr lang="ko-KR" altLang="en-US" dirty="0"/>
              <a:t>에서 임의로 부분집합 </a:t>
            </a:r>
            <a:r>
              <a:rPr lang="en-US" altLang="ko-KR" dirty="0"/>
              <a:t>X’</a:t>
            </a:r>
            <a:r>
              <a:rPr lang="ko-KR" altLang="en-US" dirty="0"/>
              <a:t>를 뽑아 약한 분류기 </a:t>
            </a:r>
            <a:r>
              <a:rPr lang="en-US" altLang="ko-KR" dirty="0"/>
              <a:t>c1</a:t>
            </a:r>
            <a:r>
              <a:rPr lang="ko-KR" altLang="en-US" dirty="0"/>
              <a:t>으로 학습한다</a:t>
            </a:r>
            <a:r>
              <a:rPr lang="en-US" altLang="ko-KR" dirty="0"/>
              <a:t>.</a:t>
            </a:r>
            <a:r>
              <a:rPr lang="ko-KR" altLang="en-US" dirty="0"/>
              <a:t> </a:t>
            </a:r>
            <a:r>
              <a:rPr lang="en-US" altLang="ko-KR" dirty="0"/>
              <a:t>c1</a:t>
            </a:r>
            <a:r>
              <a:rPr lang="ko-KR" altLang="en-US" dirty="0"/>
              <a:t>이 맞힌 샘플과 틀린 샘플이 반반이 되도록 </a:t>
            </a:r>
            <a:r>
              <a:rPr lang="en-US" altLang="ko-KR" dirty="0"/>
              <a:t>X</a:t>
            </a:r>
            <a:r>
              <a:rPr lang="ko-KR" altLang="en-US" dirty="0"/>
              <a:t>에서 다르게 분류하는 샘플을 </a:t>
            </a:r>
            <a:r>
              <a:rPr lang="en-US" altLang="ko-KR" dirty="0"/>
              <a:t>X</a:t>
            </a:r>
            <a:r>
              <a:rPr lang="ko-KR" altLang="en-US" dirty="0"/>
              <a:t>에서 골라 </a:t>
            </a:r>
            <a:r>
              <a:rPr lang="en-US" altLang="ko-KR" dirty="0"/>
              <a:t>X’</a:t>
            </a:r>
            <a:r>
              <a:rPr lang="ko-KR" altLang="en-US" dirty="0"/>
              <a:t>을 구성한 후 </a:t>
            </a:r>
            <a:r>
              <a:rPr lang="en-US" altLang="ko-KR" dirty="0"/>
              <a:t>X’</a:t>
            </a:r>
            <a:r>
              <a:rPr lang="ko-KR" altLang="en-US" dirty="0"/>
              <a:t>으로 약한 분류기 </a:t>
            </a:r>
            <a:r>
              <a:rPr lang="en-US" altLang="ko-KR" dirty="0"/>
              <a:t>c2</a:t>
            </a:r>
            <a:r>
              <a:rPr lang="ko-KR" altLang="en-US" dirty="0"/>
              <a:t>를 학습한다</a:t>
            </a:r>
            <a:r>
              <a:rPr lang="en-US" altLang="ko-KR" dirty="0"/>
              <a:t>.</a:t>
            </a:r>
            <a:r>
              <a:rPr lang="ko-KR" altLang="en-US" dirty="0"/>
              <a:t> </a:t>
            </a:r>
            <a:r>
              <a:rPr lang="en-US" altLang="ko-KR" dirty="0"/>
              <a:t>c1</a:t>
            </a:r>
            <a:r>
              <a:rPr lang="ko-KR" altLang="en-US" dirty="0"/>
              <a:t>과 </a:t>
            </a:r>
            <a:r>
              <a:rPr lang="en-US" altLang="ko-KR" dirty="0"/>
              <a:t>c2</a:t>
            </a:r>
            <a:r>
              <a:rPr lang="ko-KR" altLang="en-US" dirty="0"/>
              <a:t>가 다르게 분류하는 샘플을 </a:t>
            </a:r>
            <a:r>
              <a:rPr lang="en-US" altLang="ko-KR" dirty="0"/>
              <a:t>X</a:t>
            </a:r>
            <a:r>
              <a:rPr lang="ko-KR" altLang="en-US" dirty="0"/>
              <a:t>에서 골라 </a:t>
            </a:r>
            <a:r>
              <a:rPr lang="en-US" altLang="ko-KR" dirty="0"/>
              <a:t>X’</a:t>
            </a:r>
            <a:r>
              <a:rPr lang="ko-KR" altLang="en-US" dirty="0"/>
              <a:t>을구성한 후 </a:t>
            </a:r>
            <a:r>
              <a:rPr lang="en-US" altLang="ko-KR" dirty="0"/>
              <a:t>X’</a:t>
            </a:r>
            <a:r>
              <a:rPr lang="ko-KR" altLang="en-US" dirty="0"/>
              <a:t>으로 약한 분류기 </a:t>
            </a:r>
            <a:r>
              <a:rPr lang="en-US" altLang="ko-KR" dirty="0"/>
              <a:t>c3</a:t>
            </a:r>
            <a:r>
              <a:rPr lang="ko-KR" altLang="en-US" dirty="0"/>
              <a:t>를 학습한다</a:t>
            </a:r>
            <a:r>
              <a:rPr lang="en-US" altLang="ko-KR" dirty="0"/>
              <a:t>.</a:t>
            </a:r>
            <a:r>
              <a:rPr lang="ko-KR" altLang="en-US" dirty="0"/>
              <a:t> 테스트 단계에서 새로운 샘플이 들어오면 </a:t>
            </a:r>
            <a:r>
              <a:rPr lang="en-US" altLang="ko-KR" dirty="0"/>
              <a:t>c1</a:t>
            </a:r>
            <a:r>
              <a:rPr lang="ko-KR" altLang="en-US" dirty="0"/>
              <a:t>과 </a:t>
            </a:r>
            <a:r>
              <a:rPr lang="en-US" altLang="ko-KR" dirty="0"/>
              <a:t>c2</a:t>
            </a:r>
            <a:r>
              <a:rPr lang="ko-KR" altLang="en-US" dirty="0"/>
              <a:t>로 분류하며 둘의 분류 결과가 일치하면 그 결과를 답으로 취하고 마친다</a:t>
            </a:r>
            <a:r>
              <a:rPr lang="en-US" altLang="ko-KR" dirty="0"/>
              <a:t>.</a:t>
            </a:r>
            <a:r>
              <a:rPr lang="ko-KR" altLang="en-US" dirty="0"/>
              <a:t> 일치하지 않으면 </a:t>
            </a:r>
            <a:r>
              <a:rPr lang="en-US" altLang="ko-KR" dirty="0"/>
              <a:t>c3</a:t>
            </a:r>
            <a:r>
              <a:rPr lang="ko-KR" altLang="en-US" dirty="0"/>
              <a:t>으로 분류한 결과를 취한다</a:t>
            </a:r>
            <a:r>
              <a:rPr lang="en-US" altLang="ko-KR" dirty="0"/>
              <a:t>.</a:t>
            </a:r>
            <a:r>
              <a:rPr lang="ko-KR" altLang="en-US" dirty="0"/>
              <a:t> 분류기 </a:t>
            </a:r>
            <a:r>
              <a:rPr lang="en-US" altLang="ko-KR" dirty="0"/>
              <a:t>3</a:t>
            </a:r>
            <a:r>
              <a:rPr lang="ko-KR" altLang="en-US" dirty="0"/>
              <a:t>개를 생성하고 결합하는 이 과정을 재귀적으로 사용하면 오류율이 낮은 분류기를 만들 수 있다</a:t>
            </a:r>
            <a:r>
              <a:rPr lang="en-US" altLang="ko-KR" dirty="0"/>
              <a:t>.</a:t>
            </a:r>
            <a:r>
              <a:rPr lang="ko-KR" altLang="en-US" dirty="0"/>
              <a:t> 이후에 개선된 </a:t>
            </a:r>
            <a:r>
              <a:rPr lang="ko-KR" altLang="en-US" dirty="0" err="1"/>
              <a:t>부스팅</a:t>
            </a:r>
            <a:r>
              <a:rPr lang="ko-KR" altLang="en-US" dirty="0"/>
              <a:t> 알고리즘이 여러 가지 개발되었는데 </a:t>
            </a:r>
            <a:r>
              <a:rPr lang="en-US" altLang="ko-KR" dirty="0"/>
              <a:t>AdaBoost</a:t>
            </a:r>
            <a:r>
              <a:rPr lang="ko-KR" altLang="en-US" dirty="0"/>
              <a:t>가 가장 유명하고 널리 쓰인다</a:t>
            </a:r>
            <a:r>
              <a:rPr lang="en-US" altLang="ko-KR" dirty="0"/>
              <a:t>.</a:t>
            </a:r>
            <a:r>
              <a:rPr lang="ko-KR" altLang="en-US" dirty="0"/>
              <a:t> 이 알고리즘은 분류기의 신뢰도까지 출력하는 장점이 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30</a:t>
            </a:fld>
            <a:endParaRPr lang="en-US" altLang="en-US"/>
          </a:p>
        </p:txBody>
      </p:sp>
    </p:spTree>
    <p:extLst>
      <p:ext uri="{BB962C8B-B14F-4D97-AF65-F5344CB8AC3E}">
        <p14:creationId xmlns:p14="http://schemas.microsoft.com/office/powerpoint/2010/main" val="308262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en-US" altLang="ko-KR" dirty="0" err="1"/>
              <a:t>의사결정나무는</a:t>
            </a:r>
            <a:r>
              <a:rPr lang="en-US" altLang="ko-KR" dirty="0"/>
              <a:t> </a:t>
            </a:r>
            <a:r>
              <a:rPr lang="en-US" altLang="ko-KR" dirty="0" err="1"/>
              <a:t>데이터를</a:t>
            </a:r>
            <a:r>
              <a:rPr lang="en-US" altLang="ko-KR" dirty="0"/>
              <a:t> </a:t>
            </a:r>
            <a:r>
              <a:rPr lang="en-US" altLang="ko-KR" dirty="0" err="1"/>
              <a:t>분석하여</a:t>
            </a:r>
            <a:r>
              <a:rPr lang="en-US" altLang="ko-KR" dirty="0"/>
              <a:t> </a:t>
            </a:r>
            <a:r>
              <a:rPr lang="en-US" altLang="ko-KR" dirty="0" err="1"/>
              <a:t>이들</a:t>
            </a:r>
            <a:r>
              <a:rPr lang="en-US" altLang="ko-KR" dirty="0"/>
              <a:t> </a:t>
            </a:r>
            <a:r>
              <a:rPr lang="en-US" altLang="ko-KR" dirty="0" err="1"/>
              <a:t>사이에</a:t>
            </a:r>
            <a:r>
              <a:rPr lang="en-US" altLang="ko-KR" dirty="0"/>
              <a:t> </a:t>
            </a:r>
            <a:r>
              <a:rPr lang="en-US" altLang="ko-KR" dirty="0" err="1"/>
              <a:t>존재하는</a:t>
            </a:r>
            <a:r>
              <a:rPr lang="en-US" altLang="ko-KR" dirty="0"/>
              <a:t> </a:t>
            </a:r>
            <a:r>
              <a:rPr lang="en-US" altLang="ko-KR" dirty="0" err="1"/>
              <a:t>패턴을</a:t>
            </a:r>
            <a:r>
              <a:rPr lang="en-US" altLang="ko-KR" dirty="0"/>
              <a:t> </a:t>
            </a:r>
            <a:r>
              <a:rPr lang="en-US" altLang="ko-KR" dirty="0" err="1"/>
              <a:t>예측</a:t>
            </a:r>
            <a:r>
              <a:rPr lang="en-US" altLang="ko-KR" dirty="0"/>
              <a:t> </a:t>
            </a:r>
            <a:r>
              <a:rPr lang="en-US" altLang="ko-KR" dirty="0" err="1"/>
              <a:t>가능한</a:t>
            </a:r>
            <a:r>
              <a:rPr lang="en-US" altLang="ko-KR" dirty="0"/>
              <a:t> </a:t>
            </a:r>
            <a:r>
              <a:rPr lang="en-US" altLang="ko-KR" dirty="0" err="1"/>
              <a:t>규칙들의</a:t>
            </a:r>
            <a:r>
              <a:rPr lang="en-US" altLang="ko-KR" dirty="0"/>
              <a:t> </a:t>
            </a:r>
            <a:r>
              <a:rPr lang="en-US" altLang="ko-KR" dirty="0" err="1"/>
              <a:t>조합으로</a:t>
            </a:r>
            <a:r>
              <a:rPr lang="en-US" altLang="ko-KR" dirty="0"/>
              <a:t> </a:t>
            </a:r>
            <a:r>
              <a:rPr lang="en-US" altLang="ko-KR" dirty="0" err="1"/>
              <a:t>나타내며</a:t>
            </a:r>
            <a:r>
              <a:rPr lang="en-US" altLang="ko-KR" dirty="0"/>
              <a:t>, 그 </a:t>
            </a:r>
            <a:r>
              <a:rPr lang="en-US" altLang="ko-KR" dirty="0" err="1"/>
              <a:t>모양이</a:t>
            </a:r>
            <a:r>
              <a:rPr lang="en-US" altLang="ko-KR" dirty="0"/>
              <a:t> ‘</a:t>
            </a:r>
            <a:r>
              <a:rPr lang="en-US" altLang="ko-KR" dirty="0" err="1"/>
              <a:t>나무’와</a:t>
            </a:r>
            <a:r>
              <a:rPr lang="en-US" altLang="ko-KR" dirty="0"/>
              <a:t> </a:t>
            </a:r>
            <a:r>
              <a:rPr lang="en-US" altLang="ko-KR" dirty="0" err="1"/>
              <a:t>같다고</a:t>
            </a:r>
            <a:r>
              <a:rPr lang="en-US" altLang="ko-KR" dirty="0"/>
              <a:t> </a:t>
            </a:r>
            <a:r>
              <a:rPr lang="en-US" altLang="ko-KR" dirty="0" err="1"/>
              <a:t>해서</a:t>
            </a:r>
            <a:r>
              <a:rPr lang="en-US" altLang="ko-KR" dirty="0"/>
              <a:t> </a:t>
            </a:r>
            <a:r>
              <a:rPr lang="en-US" altLang="ko-KR" dirty="0" err="1"/>
              <a:t>의사결정나무라</a:t>
            </a:r>
            <a:r>
              <a:rPr lang="en-US" altLang="ko-KR" dirty="0"/>
              <a:t> </a:t>
            </a:r>
            <a:r>
              <a:rPr lang="en-US" altLang="ko-KR" dirty="0" err="1"/>
              <a:t>불립니다</a:t>
            </a:r>
            <a:r>
              <a:rPr lang="en-US" altLang="ko-KR" dirty="0"/>
              <a:t>. </a:t>
            </a:r>
            <a:r>
              <a:rPr lang="en-US" altLang="ko-KR" dirty="0" err="1"/>
              <a:t>질문을</a:t>
            </a:r>
            <a:r>
              <a:rPr lang="en-US" altLang="ko-KR" dirty="0"/>
              <a:t> </a:t>
            </a:r>
            <a:r>
              <a:rPr lang="en-US" altLang="ko-KR" dirty="0" err="1"/>
              <a:t>던져서</a:t>
            </a:r>
            <a:r>
              <a:rPr lang="en-US" altLang="ko-KR" dirty="0"/>
              <a:t> </a:t>
            </a:r>
            <a:r>
              <a:rPr lang="en-US" altLang="ko-KR" dirty="0" err="1"/>
              <a:t>대상을</a:t>
            </a:r>
            <a:r>
              <a:rPr lang="en-US" altLang="ko-KR" dirty="0"/>
              <a:t> </a:t>
            </a:r>
            <a:r>
              <a:rPr lang="en-US" altLang="ko-KR" dirty="0" err="1"/>
              <a:t>좁혀나가는</a:t>
            </a:r>
            <a:r>
              <a:rPr lang="en-US" altLang="ko-KR" dirty="0"/>
              <a:t> ‘</a:t>
            </a:r>
            <a:r>
              <a:rPr lang="en-US" altLang="ko-KR" dirty="0" err="1"/>
              <a:t>스무고개</a:t>
            </a:r>
            <a:r>
              <a:rPr lang="en-US" altLang="ko-KR" dirty="0"/>
              <a:t>’ </a:t>
            </a:r>
            <a:r>
              <a:rPr lang="en-US" altLang="ko-KR" dirty="0" err="1"/>
              <a:t>놀이와</a:t>
            </a:r>
            <a:r>
              <a:rPr lang="en-US" altLang="ko-KR" dirty="0"/>
              <a:t> </a:t>
            </a:r>
            <a:r>
              <a:rPr lang="en-US" altLang="ko-KR" dirty="0" err="1"/>
              <a:t>비슷한</a:t>
            </a:r>
            <a:r>
              <a:rPr lang="en-US" altLang="ko-KR" dirty="0"/>
              <a:t> </a:t>
            </a:r>
            <a:r>
              <a:rPr lang="en-US" altLang="ko-KR" dirty="0" err="1"/>
              <a:t>개념입니다</a:t>
            </a:r>
            <a:r>
              <a:rPr lang="en-US" altLang="ko-KR" dirty="0"/>
              <a:t>. </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a:t>
            </a:fld>
            <a:endParaRPr lang="en-US" altLang="en-US"/>
          </a:p>
        </p:txBody>
      </p:sp>
    </p:spTree>
    <p:extLst>
      <p:ext uri="{BB962C8B-B14F-4D97-AF65-F5344CB8AC3E}">
        <p14:creationId xmlns:p14="http://schemas.microsoft.com/office/powerpoint/2010/main" val="4289031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부스팅은 여러 개의 분류기를 순차적으로 만들어 가는 앙상블 분류기 생성 방법이다</a:t>
            </a:r>
            <a:r>
              <a:rPr lang="en-US" altLang="ko-KR"/>
              <a:t>.</a:t>
            </a:r>
          </a:p>
          <a:p>
            <a:pPr>
              <a:defRPr/>
            </a:pPr>
            <a:r>
              <a:rPr lang="ko-KR" altLang="en-US"/>
              <a:t>이 알고리즘에서는 붓스트랩 기법으로 여러 학습 데이터 집합을 만드는 것이 아니라</a:t>
            </a:r>
            <a:r>
              <a:rPr lang="en-US" altLang="ko-KR"/>
              <a:t>,</a:t>
            </a:r>
            <a:r>
              <a:rPr lang="ko-KR" altLang="en-US"/>
              <a:t> 각 학습 데이터의 가중치를 변경해가면서 분류기를 만든다</a:t>
            </a:r>
            <a:r>
              <a:rPr lang="en-US" altLang="ko-KR"/>
              <a:t>.</a:t>
            </a:r>
            <a:r>
              <a:rPr lang="ko-KR" altLang="en-US"/>
              <a:t> 이 때 가중치는 학습 데이터 각각에 대한 오류를 계산하여 결정된다</a:t>
            </a:r>
            <a:r>
              <a:rPr lang="en-US" altLang="ko-KR"/>
              <a:t>.</a:t>
            </a:r>
            <a:r>
              <a:rPr lang="ko-KR" altLang="en-US"/>
              <a:t> 부스팅은 이전 단계의 분류기에서 잘못 분류된 데이터의 가중치는 높이고 제대로 분류된 데이터의 가중치를 낮춘다</a:t>
            </a:r>
            <a:r>
              <a:rPr lang="en-US" altLang="ko-KR"/>
              <a:t>.</a:t>
            </a:r>
          </a:p>
          <a:p>
            <a:pPr>
              <a:defRPr/>
            </a:pPr>
            <a:endParaRPr lang="en-US" altLang="ko-KR"/>
          </a:p>
          <a:p>
            <a:pPr>
              <a:defRPr/>
            </a:pPr>
            <a:r>
              <a:rPr lang="ko-KR" altLang="en-US"/>
              <a:t>그림에서는 데이터의 위치에 해당하는 곳에 표시한 원의 크기가 가중치를 나타내는데 처음에는 모든 데이터가 같은 크기의 가중치를 갖는다</a:t>
            </a:r>
            <a:r>
              <a:rPr lang="en-US" altLang="ko-KR"/>
              <a:t>.</a:t>
            </a:r>
            <a:r>
              <a:rPr lang="ko-KR" altLang="en-US"/>
              <a:t> 어떤 학습 알고리즘을 적용하여 만들어진 분류기</a:t>
            </a:r>
            <a:r>
              <a:rPr lang="en-US" altLang="ko-KR"/>
              <a:t>1</a:t>
            </a:r>
            <a:r>
              <a:rPr lang="ko-KR" altLang="en-US"/>
              <a:t>이 </a:t>
            </a:r>
            <a:r>
              <a:rPr lang="en-US" altLang="ko-KR"/>
              <a:t>3</a:t>
            </a:r>
            <a:r>
              <a:rPr lang="ko-KR" altLang="en-US"/>
              <a:t>개의 데이터를 잘못 분류하고 있다</a:t>
            </a:r>
            <a:r>
              <a:rPr lang="en-US" altLang="ko-KR"/>
              <a:t>.</a:t>
            </a:r>
            <a:r>
              <a:rPr lang="ko-KR" altLang="en-US"/>
              <a:t> 이들 </a:t>
            </a:r>
            <a:r>
              <a:rPr lang="en-US" altLang="ko-KR"/>
              <a:t>3</a:t>
            </a:r>
            <a:r>
              <a:rPr lang="ko-KR" altLang="en-US"/>
              <a:t>개의 학습 데이터는 두 번째 학습 데이터 집합에서 가중치가 증가한다</a:t>
            </a:r>
            <a:r>
              <a:rPr lang="en-US" altLang="ko-KR"/>
              <a:t>.</a:t>
            </a:r>
            <a:r>
              <a:rPr lang="ko-KR" altLang="en-US"/>
              <a:t> 두 번째 학습 데이터 집합에 대해 만들어진 분류기</a:t>
            </a:r>
            <a:r>
              <a:rPr lang="en-US" altLang="ko-KR"/>
              <a:t>2</a:t>
            </a:r>
            <a:r>
              <a:rPr lang="ko-KR" altLang="en-US"/>
              <a:t>에 의해서 잘못 분류된 데이터는 마찬가지 방법으로 가중치를 증가시킨다</a:t>
            </a:r>
            <a:r>
              <a:rPr lang="en-US" altLang="ko-KR"/>
              <a:t>.</a:t>
            </a:r>
            <a:r>
              <a:rPr lang="ko-KR" altLang="en-US"/>
              <a:t> 이렇게 일련의 분류기를 학습시키고</a:t>
            </a:r>
            <a:r>
              <a:rPr lang="en-US" altLang="ko-KR"/>
              <a:t>,</a:t>
            </a:r>
            <a:r>
              <a:rPr lang="ko-KR" altLang="en-US"/>
              <a:t> 각 분류기의 정확도를 측정한다</a:t>
            </a:r>
            <a:r>
              <a:rPr lang="en-US" altLang="ko-KR"/>
              <a:t>.</a:t>
            </a:r>
            <a:r>
              <a:rPr lang="ko-KR" altLang="en-US"/>
              <a:t> 새로운 질의 데이터가 주어지면 각 분류기가 분류 정보를 제공한다</a:t>
            </a:r>
            <a:r>
              <a:rPr lang="en-US" altLang="ko-KR"/>
              <a:t>.</a:t>
            </a:r>
            <a:r>
              <a:rPr lang="ko-KR" altLang="en-US"/>
              <a:t> 질의 데이터에 대한 최종 부류 정보는 각 분류기의 정확도를 가중치로 하여 분류 결과를 결합하여 결정한다</a:t>
            </a:r>
            <a:r>
              <a:rPr lang="en-US" altLang="ko-KR"/>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31</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en-US" altLang="ko-KR" dirty="0"/>
              <a:t>AdaBoost</a:t>
            </a:r>
            <a:r>
              <a:rPr lang="ko-KR" altLang="en-US" dirty="0"/>
              <a:t>는 라인 </a:t>
            </a:r>
            <a:r>
              <a:rPr lang="en-US" altLang="ko-KR" dirty="0"/>
              <a:t>3</a:t>
            </a:r>
            <a:r>
              <a:rPr lang="ko-KR" altLang="en-US" dirty="0"/>
              <a:t>에서</a:t>
            </a:r>
            <a:r>
              <a:rPr lang="en-US" altLang="ko-KR" dirty="0"/>
              <a:t> </a:t>
            </a:r>
            <a:r>
              <a:rPr lang="ko-KR" altLang="en-US" dirty="0"/>
              <a:t>모든 샘플에 같은 초기 가중치 </a:t>
            </a:r>
            <a:r>
              <a:rPr lang="en-US" altLang="ko-KR" dirty="0"/>
              <a:t>w(</a:t>
            </a:r>
            <a:r>
              <a:rPr lang="en-US" altLang="ko-KR" dirty="0" err="1"/>
              <a:t>i</a:t>
            </a:r>
            <a:r>
              <a:rPr lang="en-US" altLang="ko-KR" dirty="0"/>
              <a:t>)</a:t>
            </a:r>
            <a:r>
              <a:rPr lang="ko-KR" altLang="en-US" dirty="0"/>
              <a:t>로서 </a:t>
            </a:r>
            <a:r>
              <a:rPr lang="en-US" altLang="ko-KR" dirty="0"/>
              <a:t>1/n</a:t>
            </a:r>
            <a:r>
              <a:rPr lang="ko-KR" altLang="en-US" dirty="0"/>
              <a:t>을</a:t>
            </a:r>
            <a:r>
              <a:rPr lang="en-US" altLang="ko-KR" dirty="0"/>
              <a:t> </a:t>
            </a:r>
            <a:r>
              <a:rPr lang="ko-KR" altLang="en-US" dirty="0"/>
              <a:t>부여하고 시작한다</a:t>
            </a:r>
            <a:r>
              <a:rPr lang="en-US" altLang="ko-KR" dirty="0"/>
              <a:t>.</a:t>
            </a:r>
            <a:r>
              <a:rPr lang="ko-KR" altLang="en-US" dirty="0"/>
              <a:t> </a:t>
            </a:r>
            <a:r>
              <a:rPr lang="en-US" altLang="ko-KR" dirty="0"/>
              <a:t>:</a:t>
            </a:r>
            <a:r>
              <a:rPr lang="ko-KR" altLang="en-US" dirty="0"/>
              <a:t> </a:t>
            </a:r>
            <a:r>
              <a:rPr lang="en-US" altLang="ko-KR" dirty="0"/>
              <a:t>n</a:t>
            </a:r>
            <a:r>
              <a:rPr lang="ko-KR" altLang="en-US" dirty="0"/>
              <a:t>은 학습 데이터의 개수 </a:t>
            </a:r>
            <a:r>
              <a:rPr lang="en-US" altLang="ko-KR" dirty="0"/>
              <a:t>-&gt;</a:t>
            </a:r>
            <a:r>
              <a:rPr lang="ko-KR" altLang="en-US" dirty="0"/>
              <a:t> 따라서 전체 가중치의 합은 </a:t>
            </a:r>
            <a:r>
              <a:rPr lang="en-US" altLang="ko-KR" dirty="0"/>
              <a:t>1</a:t>
            </a:r>
            <a:r>
              <a:rPr lang="ko-KR" altLang="en-US" dirty="0"/>
              <a:t>이다</a:t>
            </a:r>
            <a:r>
              <a:rPr lang="en-US" altLang="ko-KR" dirty="0"/>
              <a:t>.</a:t>
            </a:r>
            <a:r>
              <a:rPr lang="ko-KR" altLang="en-US" dirty="0"/>
              <a:t> 가중치는 </a:t>
            </a:r>
            <a:r>
              <a:rPr lang="ko-KR" altLang="en-US" dirty="0" err="1"/>
              <a:t>오류값에</a:t>
            </a:r>
            <a:r>
              <a:rPr lang="ko-KR" altLang="en-US" dirty="0"/>
              <a:t> 의해 판단되는데 학습 </a:t>
            </a:r>
            <a:r>
              <a:rPr lang="ko-KR" altLang="en-US" dirty="0" err="1"/>
              <a:t>오류값은</a:t>
            </a:r>
            <a:r>
              <a:rPr lang="ko-KR" altLang="en-US" dirty="0"/>
              <a:t> 잘못 분류한 학습데이터의 가중치의 합으로 표현하고 이 값이 </a:t>
            </a:r>
            <a:r>
              <a:rPr lang="en-US" altLang="ko-KR" dirty="0"/>
              <a:t>0.5</a:t>
            </a:r>
            <a:r>
              <a:rPr lang="ko-KR" altLang="en-US" dirty="0"/>
              <a:t> 미만인 </a:t>
            </a:r>
            <a:r>
              <a:rPr lang="ko-KR" altLang="en-US" dirty="0" err="1"/>
              <a:t>분류기들만을</a:t>
            </a:r>
            <a:r>
              <a:rPr lang="ko-KR" altLang="en-US" dirty="0"/>
              <a:t> 사용한다</a:t>
            </a:r>
            <a:r>
              <a:rPr lang="en-US" altLang="ko-KR" dirty="0"/>
              <a:t>.</a:t>
            </a:r>
            <a:r>
              <a:rPr lang="ko-KR" altLang="en-US" dirty="0"/>
              <a:t> </a:t>
            </a:r>
          </a:p>
          <a:p>
            <a:pPr>
              <a:defRPr/>
            </a:pPr>
            <a:r>
              <a:rPr lang="ko-KR" altLang="en-US" dirty="0"/>
              <a:t>루프 </a:t>
            </a:r>
            <a:r>
              <a:rPr lang="en-US" altLang="ko-KR" dirty="0"/>
              <a:t>4~17</a:t>
            </a:r>
            <a:r>
              <a:rPr lang="ko-KR" altLang="en-US" dirty="0"/>
              <a:t>을</a:t>
            </a:r>
            <a:r>
              <a:rPr lang="en-US" altLang="ko-KR" dirty="0"/>
              <a:t> </a:t>
            </a:r>
            <a:r>
              <a:rPr lang="ko-KR" altLang="en-US" dirty="0"/>
              <a:t>반복하면서 분류기를 제작하는데</a:t>
            </a:r>
            <a:r>
              <a:rPr lang="en-US" altLang="ko-KR" dirty="0"/>
              <a:t>,</a:t>
            </a:r>
            <a:r>
              <a:rPr lang="ko-KR" altLang="en-US" dirty="0"/>
              <a:t> 새로운 분류기가 만들어질 때마다 라인 </a:t>
            </a:r>
            <a:r>
              <a:rPr lang="en-US" altLang="ko-KR" dirty="0"/>
              <a:t>11~13</a:t>
            </a:r>
            <a:r>
              <a:rPr lang="ko-KR" altLang="en-US" dirty="0"/>
              <a:t>에서 가중치를 갱신한다</a:t>
            </a:r>
            <a:r>
              <a:rPr lang="en-US" altLang="ko-KR" dirty="0"/>
              <a:t>.</a:t>
            </a:r>
            <a:r>
              <a:rPr lang="ko-KR" altLang="en-US" dirty="0"/>
              <a:t> </a:t>
            </a:r>
          </a:p>
          <a:p>
            <a:pPr>
              <a:defRPr/>
            </a:pPr>
            <a:r>
              <a:rPr lang="ko-KR" altLang="en-US" dirty="0"/>
              <a:t>학습 </a:t>
            </a:r>
            <a:r>
              <a:rPr lang="ko-KR" altLang="en-US" dirty="0" err="1"/>
              <a:t>오류값이</a:t>
            </a:r>
            <a:r>
              <a:rPr lang="ko-KR" altLang="en-US" dirty="0"/>
              <a:t> </a:t>
            </a:r>
            <a:r>
              <a:rPr lang="en-US" altLang="ko-KR" dirty="0"/>
              <a:t>0.5</a:t>
            </a:r>
            <a:r>
              <a:rPr lang="ko-KR" altLang="en-US" dirty="0"/>
              <a:t> 미만인 분류기가 학습되면 해당 분류기가 잘못 판정한 학습 데이터의 가중치는 올리고</a:t>
            </a:r>
            <a:r>
              <a:rPr lang="en-US" altLang="ko-KR" dirty="0"/>
              <a:t>,</a:t>
            </a:r>
            <a:r>
              <a:rPr lang="ko-KR" altLang="en-US" dirty="0"/>
              <a:t> 제대로 </a:t>
            </a:r>
            <a:r>
              <a:rPr lang="ko-KR" altLang="en-US" dirty="0" err="1"/>
              <a:t>제대로</a:t>
            </a:r>
            <a:r>
              <a:rPr lang="ko-KR" altLang="en-US" dirty="0"/>
              <a:t> 판정한 학습 가중치는 내린다</a:t>
            </a:r>
            <a:r>
              <a:rPr lang="en-US" altLang="ko-KR" dirty="0"/>
              <a:t>.</a:t>
            </a:r>
          </a:p>
          <a:p>
            <a:pPr>
              <a:defRPr/>
            </a:pPr>
            <a:r>
              <a:rPr lang="ko-KR" altLang="en-US" dirty="0"/>
              <a:t>틀린 샘플은 </a:t>
            </a:r>
            <a:r>
              <a:rPr lang="en-US" altLang="ko-KR" dirty="0"/>
              <a:t>exp(a{t})</a:t>
            </a:r>
            <a:r>
              <a:rPr lang="ko-KR" altLang="en-US" dirty="0"/>
              <a:t>를 곱해 가중치를 높이고 맞힌 샘플은 </a:t>
            </a:r>
            <a:r>
              <a:rPr lang="en-US" altLang="ko-KR" dirty="0"/>
              <a:t>exp(-a{t})</a:t>
            </a:r>
            <a:r>
              <a:rPr lang="ko-KR" altLang="en-US" dirty="0"/>
              <a:t>를 곱해 가중치를 낮춘다</a:t>
            </a:r>
            <a:r>
              <a:rPr lang="en-US" altLang="ko-KR" dirty="0"/>
              <a:t>.</a:t>
            </a:r>
            <a:r>
              <a:rPr lang="ko-KR" altLang="en-US" dirty="0"/>
              <a:t> 가중치 변경 후</a:t>
            </a:r>
            <a:r>
              <a:rPr lang="en-US" altLang="ko-KR" dirty="0"/>
              <a:t>,</a:t>
            </a:r>
            <a:r>
              <a:rPr lang="ko-KR" altLang="en-US" dirty="0"/>
              <a:t> 가중치의 합이 </a:t>
            </a:r>
            <a:r>
              <a:rPr lang="en-US" altLang="ko-KR" dirty="0"/>
              <a:t>1</a:t>
            </a:r>
            <a:r>
              <a:rPr lang="ko-KR" altLang="en-US" dirty="0"/>
              <a:t>이 되도록 가중치 전체 합으로 각 가중치의 값을 나눈다</a:t>
            </a:r>
            <a:r>
              <a:rPr lang="en-US" altLang="ko-KR" dirty="0"/>
              <a:t>.</a:t>
            </a:r>
            <a:r>
              <a:rPr lang="ko-KR" altLang="en-US" dirty="0"/>
              <a:t> </a:t>
            </a:r>
            <a:r>
              <a:rPr lang="ko-KR" altLang="en-US" dirty="0" err="1"/>
              <a:t>이렇게수정된</a:t>
            </a:r>
            <a:r>
              <a:rPr lang="ko-KR" altLang="en-US" dirty="0"/>
              <a:t> 가중치를 갖는 학습 데이터에 대해서 다시 분류기를 생성하는 과정을 반복한다</a:t>
            </a:r>
            <a:r>
              <a:rPr lang="en-US" altLang="ko-KR" dirty="0"/>
              <a:t>.</a:t>
            </a:r>
          </a:p>
          <a:p>
            <a:pPr>
              <a:defRPr/>
            </a:pPr>
            <a:r>
              <a:rPr lang="ko-KR" altLang="en-US" dirty="0"/>
              <a:t>학습 </a:t>
            </a:r>
            <a:r>
              <a:rPr lang="ko-KR" altLang="en-US" dirty="0" err="1"/>
              <a:t>오류값이</a:t>
            </a:r>
            <a:r>
              <a:rPr lang="ko-KR" altLang="en-US" dirty="0"/>
              <a:t> </a:t>
            </a:r>
            <a:r>
              <a:rPr lang="en-US" altLang="ko-KR" dirty="0"/>
              <a:t>0.5</a:t>
            </a:r>
            <a:r>
              <a:rPr lang="ko-KR" altLang="en-US" dirty="0"/>
              <a:t> 미만인 분류기들로 앙상블 분류기를 구성하면 높은 성능을 얻을 수 있으며 학습된 분류기들로 데이터의 분류를 판정할 때는 각 분류기의 신뢰도 알파를 가중치로 하여 각 </a:t>
            </a:r>
            <a:r>
              <a:rPr lang="ko-KR" altLang="en-US" dirty="0" err="1"/>
              <a:t>분류기의판정</a:t>
            </a:r>
            <a:r>
              <a:rPr lang="ko-KR" altLang="en-US" dirty="0"/>
              <a:t> 결과를 가중 다수결 투표 방식으로 결합하여 최종 부류를 결정한다</a:t>
            </a:r>
            <a:r>
              <a:rPr lang="en-US" altLang="ko-KR" dirty="0"/>
              <a:t>.</a:t>
            </a:r>
          </a:p>
          <a:p>
            <a:pPr>
              <a:defRPr/>
            </a:pPr>
            <a:endParaRPr lang="en-US" altLang="ko-KR" dirty="0"/>
          </a:p>
          <a:p>
            <a:pPr>
              <a:defRPr/>
            </a:pPr>
            <a:r>
              <a:rPr lang="ko-KR" altLang="en-US" dirty="0"/>
              <a:t>라인 </a:t>
            </a:r>
            <a:r>
              <a:rPr lang="en-US" altLang="ko-KR" dirty="0"/>
              <a:t>5</a:t>
            </a:r>
            <a:r>
              <a:rPr lang="ko-KR" altLang="en-US" dirty="0"/>
              <a:t>는 가중치를 고려하여 분류기를 학습하는데 </a:t>
            </a:r>
            <a:r>
              <a:rPr lang="ko-KR" altLang="en-US" dirty="0" err="1"/>
              <a:t>부스팅의</a:t>
            </a:r>
            <a:r>
              <a:rPr lang="ko-KR" altLang="en-US" dirty="0"/>
              <a:t> 기본 원칙은 가중치가 높은 샘플을 잘 맞히도록 학습하는 것이다</a:t>
            </a:r>
            <a:r>
              <a:rPr lang="en-US" altLang="ko-KR" dirty="0"/>
              <a:t>.</a:t>
            </a:r>
            <a:r>
              <a:rPr lang="ko-KR" altLang="en-US" dirty="0"/>
              <a:t> 이를 구현하는 방법에는 두 가지가 대표적인데 첫 번째는 </a:t>
            </a:r>
            <a:r>
              <a:rPr lang="ko-KR" altLang="en-US" dirty="0" err="1"/>
              <a:t>재샘플링을</a:t>
            </a:r>
            <a:r>
              <a:rPr lang="ko-KR" altLang="en-US" dirty="0"/>
              <a:t> 이용하는 것이다</a:t>
            </a:r>
            <a:r>
              <a:rPr lang="en-US" altLang="ko-KR" dirty="0"/>
              <a:t>.</a:t>
            </a:r>
            <a:r>
              <a:rPr lang="ko-KR" altLang="en-US" dirty="0"/>
              <a:t> </a:t>
            </a:r>
            <a:r>
              <a:rPr lang="ko-KR" altLang="en-US" dirty="0" err="1"/>
              <a:t>샘플링할</a:t>
            </a:r>
            <a:r>
              <a:rPr lang="ko-KR" altLang="en-US" dirty="0"/>
              <a:t> 때 가중치를 고려하기 때문에 훈련 데이터에서 가중치가 높은 샘플을 </a:t>
            </a:r>
            <a:r>
              <a:rPr lang="ko-KR" altLang="en-US" dirty="0" err="1"/>
              <a:t>더많이</a:t>
            </a:r>
            <a:r>
              <a:rPr lang="ko-KR" altLang="en-US" dirty="0"/>
              <a:t> 가지게 되고 결국 현재 분류기는 이전 분류기가 틀린 샘플을 </a:t>
            </a:r>
            <a:r>
              <a:rPr lang="ko-KR" altLang="en-US" dirty="0" err="1"/>
              <a:t>더중요하게</a:t>
            </a:r>
            <a:r>
              <a:rPr lang="ko-KR" altLang="en-US" dirty="0"/>
              <a:t> 취급하는 셈이 된다</a:t>
            </a:r>
            <a:r>
              <a:rPr lang="en-US" altLang="ko-KR" dirty="0"/>
              <a:t>.</a:t>
            </a:r>
          </a:p>
          <a:p>
            <a:pPr>
              <a:defRPr/>
            </a:pPr>
            <a:endParaRPr lang="en-US" altLang="ko-KR" dirty="0"/>
          </a:p>
          <a:p>
            <a:pPr>
              <a:defRPr/>
            </a:pPr>
            <a:r>
              <a:rPr lang="ko-KR" altLang="en-US" dirty="0"/>
              <a:t>두번째 방법은 목적함수에 가중치를 반영하는 것인데 오류에 가중치를 곱하므로 가중치가 큰 샘플을 틀리면 더 큰 벌칙을 주는 셈이다</a:t>
            </a:r>
            <a:r>
              <a:rPr lang="en-US" altLang="ko-KR" dirty="0"/>
              <a:t>.</a:t>
            </a:r>
            <a:r>
              <a:rPr lang="ko-KR" altLang="en-US" dirty="0"/>
              <a:t> </a:t>
            </a:r>
            <a:r>
              <a:rPr lang="en-US" altLang="ko-KR" dirty="0"/>
              <a:t>-&gt;</a:t>
            </a:r>
            <a:r>
              <a:rPr lang="ko-KR" altLang="en-US" dirty="0"/>
              <a:t> 목적함수로 </a:t>
            </a:r>
            <a:r>
              <a:rPr lang="ko-KR" altLang="en-US" dirty="0" err="1"/>
              <a:t>평균제곱</a:t>
            </a:r>
            <a:r>
              <a:rPr lang="ko-KR" altLang="en-US" dirty="0"/>
              <a:t> 오차를 사용함</a:t>
            </a:r>
          </a:p>
          <a:p>
            <a:pPr>
              <a:defRPr/>
            </a:pPr>
            <a:endParaRPr lang="ko-KR" altLang="en-US" dirty="0"/>
          </a:p>
          <a:p>
            <a:pPr>
              <a:defRPr/>
            </a:pPr>
            <a:r>
              <a:rPr lang="ko-KR" altLang="en-US" dirty="0"/>
              <a:t>라인 </a:t>
            </a:r>
            <a:r>
              <a:rPr lang="en-US" altLang="ko-KR" dirty="0"/>
              <a:t>6-8</a:t>
            </a:r>
            <a:r>
              <a:rPr lang="ko-KR" altLang="en-US" dirty="0"/>
              <a:t>은 새로 제작한 분류기의 오류율을 계산하는데 이때도 가중치를 고려한다</a:t>
            </a:r>
            <a:r>
              <a:rPr lang="en-US" altLang="ko-KR" dirty="0"/>
              <a:t>.</a:t>
            </a:r>
          </a:p>
          <a:p>
            <a:pPr>
              <a:defRPr/>
            </a:pPr>
            <a:r>
              <a:rPr lang="ko-KR" altLang="en-US" dirty="0"/>
              <a:t>라인 </a:t>
            </a:r>
            <a:r>
              <a:rPr lang="en-US" altLang="ko-KR" dirty="0"/>
              <a:t>9</a:t>
            </a:r>
            <a:r>
              <a:rPr lang="ko-KR" altLang="en-US" dirty="0"/>
              <a:t>의 분류기의 성능이 임의 짐작보다 나은 경우에만 분류기를 채택하고 그렇지 않으면 버린다</a:t>
            </a:r>
            <a:r>
              <a:rPr lang="en-US" altLang="ko-KR" dirty="0"/>
              <a:t>.</a:t>
            </a:r>
            <a:r>
              <a:rPr lang="ko-KR" altLang="en-US" dirty="0"/>
              <a:t> 이 코드는 이러한 분류 문제를 가정하여 </a:t>
            </a:r>
            <a:r>
              <a:rPr lang="en-US" altLang="ko-KR" dirty="0"/>
              <a:t>0.5</a:t>
            </a:r>
            <a:r>
              <a:rPr lang="ko-KR" altLang="en-US" dirty="0"/>
              <a:t>를</a:t>
            </a:r>
            <a:r>
              <a:rPr lang="en-US" altLang="ko-KR" dirty="0"/>
              <a:t> </a:t>
            </a:r>
            <a:r>
              <a:rPr lang="ko-KR" altLang="en-US" dirty="0"/>
              <a:t>사용하였는데 </a:t>
            </a:r>
            <a:r>
              <a:rPr lang="en-US" altLang="ko-KR" dirty="0"/>
              <a:t>c</a:t>
            </a:r>
            <a:r>
              <a:rPr lang="ko-KR" altLang="en-US" dirty="0"/>
              <a:t>부류라면 </a:t>
            </a:r>
            <a:r>
              <a:rPr lang="en-US" altLang="ko-KR" dirty="0"/>
              <a:t>1/c</a:t>
            </a:r>
            <a:r>
              <a:rPr lang="ko-KR" altLang="en-US" dirty="0"/>
              <a:t>로 수정하면 된다</a:t>
            </a:r>
            <a:r>
              <a:rPr lang="en-US" altLang="ko-KR" dirty="0"/>
              <a:t>.</a:t>
            </a:r>
          </a:p>
          <a:p>
            <a:pPr>
              <a:defRPr/>
            </a:pPr>
            <a:r>
              <a:rPr lang="ko-KR" altLang="en-US" dirty="0"/>
              <a:t>라인 </a:t>
            </a:r>
            <a:r>
              <a:rPr lang="en-US" altLang="ko-KR" dirty="0"/>
              <a:t>10</a:t>
            </a:r>
            <a:r>
              <a:rPr lang="ko-KR" altLang="en-US" dirty="0"/>
              <a:t>은 신뢰도를 계산한다</a:t>
            </a:r>
            <a:r>
              <a:rPr lang="en-US" altLang="ko-KR" dirty="0"/>
              <a:t>.</a:t>
            </a:r>
          </a:p>
          <a:p>
            <a:pPr>
              <a:defRPr/>
            </a:pPr>
            <a:endParaRPr lang="en-US" altLang="ko-KR" dirty="0"/>
          </a:p>
          <a:p>
            <a:pPr>
              <a:defRPr/>
            </a:pPr>
            <a:endParaRPr lang="en-US" altLang="ko-KR" dirty="0"/>
          </a:p>
          <a:p>
            <a:pPr>
              <a:defRPr/>
            </a:pPr>
            <a:endParaRPr lang="en-US" altLang="ko-KR" dirty="0"/>
          </a:p>
          <a:p>
            <a:pPr>
              <a:defRPr/>
            </a:pPr>
            <a:endParaRPr lang="en-US" altLang="ko-KR" dirty="0"/>
          </a:p>
          <a:p>
            <a:pPr>
              <a:defRPr/>
            </a:pP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32</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endParaRPr lang="en-US" altLang="ko-KR" dirty="0"/>
          </a:p>
          <a:p>
            <a:pPr>
              <a:defRPr/>
            </a:pPr>
            <a:endParaRPr lang="en-US" altLang="ko-KR" dirty="0"/>
          </a:p>
          <a:p>
            <a:pPr>
              <a:defRPr/>
            </a:pPr>
            <a:endParaRPr lang="en-US" altLang="ko-KR"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33</a:t>
            </a:fld>
            <a:endParaRPr lang="en-US" altLang="en-US"/>
          </a:p>
        </p:txBody>
      </p:sp>
    </p:spTree>
    <p:extLst>
      <p:ext uri="{BB962C8B-B14F-4D97-AF65-F5344CB8AC3E}">
        <p14:creationId xmlns:p14="http://schemas.microsoft.com/office/powerpoint/2010/main" val="1122433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en-US" altLang="ko-KR" dirty="0"/>
              <a:t>1. </a:t>
            </a:r>
            <a:r>
              <a:rPr lang="ko-KR" altLang="en-US" dirty="0" err="1"/>
              <a:t>키넥트</a:t>
            </a:r>
            <a:r>
              <a:rPr lang="ko-KR" altLang="en-US" dirty="0"/>
              <a:t> 센서로 획득한 </a:t>
            </a:r>
            <a:r>
              <a:rPr lang="en-US" altLang="ko-KR" dirty="0"/>
              <a:t>RGBD</a:t>
            </a:r>
            <a:r>
              <a:rPr lang="ko-KR" altLang="en-US" dirty="0"/>
              <a:t> 영상을 분석하여 사람의 자세를 추정하는 응용이 그 중 하나인데 자세 추정은 두 단계를 거치는데 입력된 깊이 영상을 신체 부위로 </a:t>
            </a:r>
            <a:r>
              <a:rPr lang="ko-KR" altLang="en-US" dirty="0" err="1"/>
              <a:t>부할하는</a:t>
            </a:r>
            <a:r>
              <a:rPr lang="ko-KR" altLang="en-US" dirty="0"/>
              <a:t> 첫 단계 문제를 풀 때 랜덤 포리스트를 사용한다</a:t>
            </a:r>
            <a:r>
              <a:rPr lang="en-US" altLang="ko-KR" dirty="0"/>
              <a:t>.</a:t>
            </a:r>
            <a:r>
              <a:rPr lang="ko-KR" altLang="en-US" dirty="0"/>
              <a:t> 왼쪽이 </a:t>
            </a:r>
            <a:r>
              <a:rPr lang="ko-KR" altLang="en-US" dirty="0" err="1"/>
              <a:t>키넥트로</a:t>
            </a:r>
            <a:r>
              <a:rPr lang="ko-KR" altLang="en-US" dirty="0"/>
              <a:t> 획득한 깊이 영상이고 오른쪽이 랜덤 포리스트가 </a:t>
            </a:r>
            <a:r>
              <a:rPr lang="ko-KR" altLang="en-US" dirty="0" err="1"/>
              <a:t>화소별로</a:t>
            </a:r>
            <a:r>
              <a:rPr lang="ko-KR" altLang="en-US" dirty="0"/>
              <a:t> 신체 부위 레이블을 부여한 영상이다</a:t>
            </a:r>
            <a:r>
              <a:rPr lang="en-US" altLang="ko-KR" dirty="0"/>
              <a:t>.</a:t>
            </a:r>
          </a:p>
          <a:p>
            <a:pPr>
              <a:defRPr/>
            </a:pPr>
            <a:endParaRPr lang="en-US" altLang="ko-KR" dirty="0"/>
          </a:p>
          <a:p>
            <a:pPr>
              <a:defRPr/>
            </a:pPr>
            <a:r>
              <a:rPr lang="en-US" altLang="ko-KR" dirty="0"/>
              <a:t>2.</a:t>
            </a:r>
            <a:r>
              <a:rPr lang="ko-KR" altLang="en-US" dirty="0"/>
              <a:t> 랜덤 </a:t>
            </a:r>
            <a:r>
              <a:rPr lang="ko-KR" altLang="en-US" dirty="0" err="1"/>
              <a:t>포레스트를</a:t>
            </a:r>
            <a:r>
              <a:rPr lang="ko-KR" altLang="en-US" dirty="0"/>
              <a:t> 이용하여 3차원 컴퓨터 단층 촬영 영상(</a:t>
            </a:r>
            <a:r>
              <a:rPr lang="ko-KR" altLang="en-US" dirty="0" err="1"/>
              <a:t>Computed</a:t>
            </a:r>
            <a:r>
              <a:rPr lang="ko-KR" altLang="en-US" dirty="0"/>
              <a:t> </a:t>
            </a:r>
            <a:r>
              <a:rPr lang="ko-KR" altLang="en-US" dirty="0" err="1"/>
              <a:t>Tomography</a:t>
            </a:r>
            <a:r>
              <a:rPr lang="ko-KR" altLang="en-US" dirty="0"/>
              <a:t>, CT) 내에서 주어진 </a:t>
            </a:r>
            <a:r>
              <a:rPr lang="ko-KR" altLang="en-US" dirty="0" err="1"/>
              <a:t>복셀에</a:t>
            </a:r>
            <a:r>
              <a:rPr lang="ko-KR" altLang="en-US" dirty="0"/>
              <a:t> 대해 해당 되는 해부학 구조가 어디인지 검출하고 해당 위치를 파악하는 방법을 제안하였다.[9] 훈련 단계에서는 해당 </a:t>
            </a:r>
            <a:r>
              <a:rPr lang="ko-KR" altLang="en-US" dirty="0" err="1"/>
              <a:t>복셀이</a:t>
            </a:r>
            <a:r>
              <a:rPr lang="ko-KR" altLang="en-US" dirty="0"/>
              <a:t> 어떤 해부학 구조인지 그리고 해당 구조의 </a:t>
            </a:r>
            <a:r>
              <a:rPr lang="ko-KR" altLang="en-US" dirty="0" err="1"/>
              <a:t>바운딩</a:t>
            </a:r>
            <a:r>
              <a:rPr lang="ko-KR" altLang="en-US" dirty="0"/>
              <a:t> 박스(</a:t>
            </a:r>
            <a:r>
              <a:rPr lang="ko-KR" altLang="en-US" dirty="0" err="1"/>
              <a:t>bounding</a:t>
            </a:r>
            <a:r>
              <a:rPr lang="ko-KR" altLang="en-US" dirty="0"/>
              <a:t> </a:t>
            </a:r>
            <a:r>
              <a:rPr lang="ko-KR" altLang="en-US" dirty="0" err="1"/>
              <a:t>box</a:t>
            </a:r>
            <a:r>
              <a:rPr lang="ko-KR" altLang="en-US" dirty="0"/>
              <a:t>) 정보를 가지는 55개의 </a:t>
            </a:r>
            <a:r>
              <a:rPr lang="ko-KR" altLang="en-US" dirty="0" err="1"/>
              <a:t>복셀</a:t>
            </a:r>
            <a:r>
              <a:rPr lang="ko-KR" altLang="en-US" dirty="0"/>
              <a:t> 포인트들을 가지고 6개의 트리를 통해 동시에 학습한다. 테스트 단계에서는 각 트리로부터 얻어진 주어진 </a:t>
            </a:r>
            <a:r>
              <a:rPr lang="ko-KR" altLang="en-US" dirty="0" err="1"/>
              <a:t>복셀이</a:t>
            </a:r>
            <a:r>
              <a:rPr lang="ko-KR" altLang="en-US" dirty="0"/>
              <a:t> 각 해부학 구조에 포함될 확률들의 평균을 통해 최종 확률을 계산하여 이 확률이 해당 해부학 구조에 속할 가능성(∈[0, 1])이 0.5 이상인지 아닌지를 확인하여 결정한다. </a:t>
            </a:r>
          </a:p>
          <a:p>
            <a:pPr>
              <a:defRPr/>
            </a:pPr>
            <a:endParaRPr lang="ko-KR" altLang="en-US" dirty="0"/>
          </a:p>
          <a:p>
            <a:pPr>
              <a:defRPr/>
            </a:pPr>
            <a:r>
              <a:rPr lang="en-US" altLang="ko-KR" dirty="0"/>
              <a:t>3.</a:t>
            </a:r>
            <a:r>
              <a:rPr lang="ko-KR" altLang="en-US" dirty="0"/>
              <a:t> 다채널 자기공명영상(</a:t>
            </a:r>
            <a:r>
              <a:rPr lang="ko-KR" altLang="en-US" dirty="0" err="1"/>
              <a:t>Multi-channel</a:t>
            </a:r>
            <a:r>
              <a:rPr lang="ko-KR" altLang="en-US" dirty="0"/>
              <a:t> </a:t>
            </a:r>
            <a:r>
              <a:rPr lang="ko-KR" altLang="en-US" dirty="0" err="1"/>
              <a:t>Magnetic</a:t>
            </a:r>
            <a:r>
              <a:rPr lang="ko-KR" altLang="en-US" dirty="0"/>
              <a:t> </a:t>
            </a:r>
            <a:r>
              <a:rPr lang="ko-KR" altLang="en-US" dirty="0" err="1"/>
              <a:t>resonance</a:t>
            </a:r>
            <a:r>
              <a:rPr lang="ko-KR" altLang="en-US" dirty="0"/>
              <a:t> </a:t>
            </a:r>
            <a:r>
              <a:rPr lang="ko-KR" altLang="en-US" dirty="0" err="1"/>
              <a:t>image</a:t>
            </a:r>
            <a:r>
              <a:rPr lang="ko-KR" altLang="en-US" dirty="0"/>
              <a:t>)으로 촬영된 뇌 영상에서 </a:t>
            </a:r>
            <a:r>
              <a:rPr lang="ko-KR" altLang="en-US" dirty="0" err="1"/>
              <a:t>고악성도</a:t>
            </a:r>
            <a:r>
              <a:rPr lang="ko-KR" altLang="en-US" dirty="0"/>
              <a:t> </a:t>
            </a:r>
            <a:r>
              <a:rPr lang="ko-KR" altLang="en-US" dirty="0" err="1"/>
              <a:t>신경교종</a:t>
            </a:r>
            <a:r>
              <a:rPr lang="ko-KR" altLang="en-US" dirty="0"/>
              <a:t>(</a:t>
            </a:r>
            <a:r>
              <a:rPr lang="ko-KR" altLang="en-US" dirty="0" err="1"/>
              <a:t>High-grade</a:t>
            </a:r>
            <a:r>
              <a:rPr lang="ko-KR" altLang="en-US" dirty="0"/>
              <a:t> </a:t>
            </a:r>
            <a:r>
              <a:rPr lang="ko-KR" altLang="en-US" dirty="0" err="1"/>
              <a:t>gliomas</a:t>
            </a:r>
            <a:r>
              <a:rPr lang="ko-KR" altLang="en-US" dirty="0"/>
              <a:t>)를 검출하기 위해 랜덤 </a:t>
            </a:r>
            <a:r>
              <a:rPr lang="ko-KR" altLang="en-US" dirty="0" err="1"/>
              <a:t>포레스트를</a:t>
            </a:r>
            <a:r>
              <a:rPr lang="ko-KR" altLang="en-US" dirty="0"/>
              <a:t> 적용하였다.[10] 기존의 많은 종양 검출 연구들이 전체적인 종양덩어리를 검출하는데 초점을 맞췄다면 이 연구팀에서는 랜덤 </a:t>
            </a:r>
            <a:r>
              <a:rPr lang="ko-KR" altLang="en-US" dirty="0" err="1"/>
              <a:t>포레스트가</a:t>
            </a:r>
            <a:r>
              <a:rPr lang="ko-KR" altLang="en-US" dirty="0"/>
              <a:t> 내재적으로 다중 클래스 특성을 지니는 점을 이용하여 서로 다른 종류의 신경 조직을 동시에 검출하는 연구를 진행하였다. 특히 기존의 신경 조직 검출 알고리즘에 비하여 전처리과정 등이 많이 요구되지 않으며, 비교적 간단한 복잡도 모델로 높은 검출 정확도를 보이는 결과를 얻어 랜덤 </a:t>
            </a:r>
            <a:r>
              <a:rPr lang="ko-KR" altLang="en-US" dirty="0" err="1"/>
              <a:t>포레스트의</a:t>
            </a:r>
            <a:r>
              <a:rPr lang="ko-KR" altLang="en-US" dirty="0"/>
              <a:t> 유용성을 증명하였다. </a:t>
            </a:r>
          </a:p>
          <a:p>
            <a:pPr>
              <a:defRPr/>
            </a:pPr>
            <a:endParaRPr lang="ko-KR" altLang="en-US" dirty="0"/>
          </a:p>
          <a:p>
            <a:pPr>
              <a:defRPr/>
            </a:pPr>
            <a:r>
              <a:rPr lang="en-US" altLang="ko-KR" dirty="0"/>
              <a:t>(</a:t>
            </a:r>
            <a:r>
              <a:rPr lang="ko-KR" altLang="en-US" dirty="0"/>
              <a:t>추가</a:t>
            </a:r>
            <a:r>
              <a:rPr lang="en-US" altLang="ko-KR" dirty="0"/>
              <a:t>)</a:t>
            </a:r>
            <a:r>
              <a:rPr lang="ko-KR" altLang="en-US" dirty="0"/>
              <a:t> 신문사들의 </a:t>
            </a:r>
            <a:r>
              <a:rPr lang="en-US" altLang="ko-KR" dirty="0"/>
              <a:t>19</a:t>
            </a:r>
            <a:r>
              <a:rPr lang="ko-KR" altLang="en-US" dirty="0"/>
              <a:t>대 대통령 선거 보도 특성 분석</a:t>
            </a:r>
            <a:r>
              <a:rPr lang="en-US" altLang="ko-KR" dirty="0"/>
              <a:t>(</a:t>
            </a:r>
            <a:r>
              <a:rPr lang="ko-KR" altLang="en-US" dirty="0"/>
              <a:t>계명대</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en-US" altLang="ko-KR" dirty="0" err="1"/>
              <a:t>전체적으로</a:t>
            </a:r>
            <a:r>
              <a:rPr lang="en-US" altLang="ko-KR" dirty="0"/>
              <a:t> </a:t>
            </a:r>
            <a:r>
              <a:rPr lang="en-US" altLang="ko-KR" dirty="0" err="1"/>
              <a:t>보면</a:t>
            </a:r>
            <a:r>
              <a:rPr lang="en-US" altLang="ko-KR" dirty="0"/>
              <a:t> </a:t>
            </a:r>
            <a:r>
              <a:rPr lang="en-US" altLang="ko-KR" dirty="0" err="1"/>
              <a:t>나무를</a:t>
            </a:r>
            <a:r>
              <a:rPr lang="en-US" altLang="ko-KR" dirty="0"/>
              <a:t> </a:t>
            </a:r>
            <a:r>
              <a:rPr lang="en-US" altLang="ko-KR" dirty="0" err="1"/>
              <a:t>뒤집어놓은</a:t>
            </a:r>
            <a:r>
              <a:rPr lang="en-US" altLang="ko-KR" dirty="0"/>
              <a:t> </a:t>
            </a:r>
            <a:r>
              <a:rPr lang="en-US" altLang="ko-KR" dirty="0" err="1"/>
              <a:t>것과</a:t>
            </a:r>
            <a:r>
              <a:rPr lang="en-US" altLang="ko-KR" dirty="0"/>
              <a:t> </a:t>
            </a:r>
            <a:r>
              <a:rPr lang="en-US" altLang="ko-KR" dirty="0" err="1"/>
              <a:t>같은</a:t>
            </a:r>
            <a:r>
              <a:rPr lang="en-US" altLang="ko-KR" dirty="0"/>
              <a:t> </a:t>
            </a:r>
            <a:r>
              <a:rPr lang="en-US" altLang="ko-KR" dirty="0" err="1"/>
              <a:t>모양입니다</a:t>
            </a:r>
            <a:r>
              <a:rPr lang="en-US" altLang="ko-KR" dirty="0"/>
              <a:t>. </a:t>
            </a:r>
            <a:r>
              <a:rPr lang="en-US" altLang="ko-KR" dirty="0" err="1"/>
              <a:t>아시다시피</a:t>
            </a:r>
            <a:r>
              <a:rPr lang="en-US" altLang="ko-KR" dirty="0"/>
              <a:t> </a:t>
            </a:r>
            <a:r>
              <a:rPr lang="en-US" altLang="ko-KR" dirty="0" err="1"/>
              <a:t>초기지점은</a:t>
            </a:r>
            <a:r>
              <a:rPr lang="en-US" altLang="ko-KR" dirty="0"/>
              <a:t> root </a:t>
            </a:r>
            <a:r>
              <a:rPr lang="en-US" altLang="ko-KR" dirty="0" err="1"/>
              <a:t>node이고</a:t>
            </a:r>
            <a:r>
              <a:rPr lang="en-US" altLang="ko-KR" dirty="0"/>
              <a:t> </a:t>
            </a:r>
            <a:r>
              <a:rPr lang="en-US" altLang="ko-KR" dirty="0" err="1"/>
              <a:t>분기가</a:t>
            </a:r>
            <a:r>
              <a:rPr lang="en-US" altLang="ko-KR" dirty="0"/>
              <a:t> </a:t>
            </a:r>
            <a:r>
              <a:rPr lang="en-US" altLang="ko-KR" dirty="0" err="1"/>
              <a:t>거듭될</a:t>
            </a:r>
            <a:r>
              <a:rPr lang="en-US" altLang="ko-KR" dirty="0"/>
              <a:t> </a:t>
            </a:r>
            <a:r>
              <a:rPr lang="en-US" altLang="ko-KR" dirty="0" err="1"/>
              <a:t>수록</a:t>
            </a:r>
            <a:r>
              <a:rPr lang="en-US" altLang="ko-KR" dirty="0"/>
              <a:t> </a:t>
            </a:r>
            <a:r>
              <a:rPr lang="en-US" altLang="ko-KR" dirty="0" err="1"/>
              <a:t>그에</a:t>
            </a:r>
            <a:r>
              <a:rPr lang="en-US" altLang="ko-KR" dirty="0"/>
              <a:t> </a:t>
            </a:r>
            <a:r>
              <a:rPr lang="en-US" altLang="ko-KR" dirty="0" err="1"/>
              <a:t>해당하는</a:t>
            </a:r>
            <a:r>
              <a:rPr lang="en-US" altLang="ko-KR" dirty="0"/>
              <a:t> </a:t>
            </a:r>
            <a:r>
              <a:rPr lang="en-US" altLang="ko-KR" dirty="0" err="1"/>
              <a:t>데이터의</a:t>
            </a:r>
            <a:r>
              <a:rPr lang="en-US" altLang="ko-KR" dirty="0"/>
              <a:t> </a:t>
            </a:r>
            <a:r>
              <a:rPr lang="en-US" altLang="ko-KR" dirty="0" err="1"/>
              <a:t>개수는</a:t>
            </a:r>
            <a:r>
              <a:rPr lang="en-US" altLang="ko-KR" dirty="0"/>
              <a:t> </a:t>
            </a:r>
            <a:r>
              <a:rPr lang="en-US" altLang="ko-KR" dirty="0" err="1"/>
              <a:t>줄어듭니다</a:t>
            </a:r>
            <a:r>
              <a:rPr lang="en-US" altLang="ko-KR" dirty="0"/>
              <a:t>. 각 terminal </a:t>
            </a:r>
            <a:r>
              <a:rPr lang="en-US" altLang="ko-KR" dirty="0" err="1"/>
              <a:t>node에</a:t>
            </a:r>
            <a:r>
              <a:rPr lang="en-US" altLang="ko-KR" dirty="0"/>
              <a:t> </a:t>
            </a:r>
            <a:r>
              <a:rPr lang="en-US" altLang="ko-KR" dirty="0" err="1"/>
              <a:t>속하는</a:t>
            </a:r>
            <a:r>
              <a:rPr lang="en-US" altLang="ko-KR" dirty="0"/>
              <a:t> </a:t>
            </a:r>
            <a:r>
              <a:rPr lang="en-US" altLang="ko-KR" dirty="0" err="1"/>
              <a:t>데이터의</a:t>
            </a:r>
            <a:r>
              <a:rPr lang="en-US" altLang="ko-KR" dirty="0"/>
              <a:t> </a:t>
            </a:r>
            <a:r>
              <a:rPr lang="en-US" altLang="ko-KR" dirty="0" err="1"/>
              <a:t>개수를</a:t>
            </a:r>
            <a:r>
              <a:rPr lang="en-US" altLang="ko-KR" dirty="0"/>
              <a:t> </a:t>
            </a:r>
            <a:r>
              <a:rPr lang="en-US" altLang="ko-KR" dirty="0" err="1"/>
              <a:t>합하면</a:t>
            </a:r>
            <a:r>
              <a:rPr lang="en-US" altLang="ko-KR" dirty="0"/>
              <a:t> root </a:t>
            </a:r>
            <a:r>
              <a:rPr lang="en-US" altLang="ko-KR" dirty="0" err="1"/>
              <a:t>node의</a:t>
            </a:r>
            <a:r>
              <a:rPr lang="en-US" altLang="ko-KR" dirty="0"/>
              <a:t> </a:t>
            </a:r>
            <a:r>
              <a:rPr lang="en-US" altLang="ko-KR" dirty="0" err="1"/>
              <a:t>데이터수와</a:t>
            </a:r>
            <a:r>
              <a:rPr lang="en-US" altLang="ko-KR" dirty="0"/>
              <a:t> </a:t>
            </a:r>
            <a:r>
              <a:rPr lang="en-US" altLang="ko-KR" dirty="0" err="1"/>
              <a:t>일치합니다</a:t>
            </a:r>
            <a:r>
              <a:rPr lang="en-US" altLang="ko-KR" dirty="0"/>
              <a:t>. </a:t>
            </a:r>
            <a:r>
              <a:rPr lang="en-US" altLang="ko-KR" dirty="0" err="1"/>
              <a:t>바꿔</a:t>
            </a:r>
            <a:r>
              <a:rPr lang="en-US" altLang="ko-KR" dirty="0"/>
              <a:t> </a:t>
            </a:r>
            <a:r>
              <a:rPr lang="en-US" altLang="ko-KR" dirty="0" err="1"/>
              <a:t>말하면</a:t>
            </a:r>
            <a:r>
              <a:rPr lang="en-US" altLang="ko-KR" dirty="0"/>
              <a:t> terminal node 간 </a:t>
            </a:r>
            <a:r>
              <a:rPr lang="en-US" altLang="ko-KR" dirty="0" err="1"/>
              <a:t>교집합이</a:t>
            </a:r>
            <a:r>
              <a:rPr lang="en-US" altLang="ko-KR" dirty="0"/>
              <a:t> </a:t>
            </a:r>
            <a:r>
              <a:rPr lang="en-US" altLang="ko-KR" dirty="0" err="1"/>
              <a:t>없다는</a:t>
            </a:r>
            <a:r>
              <a:rPr lang="en-US" altLang="ko-KR" dirty="0"/>
              <a:t> </a:t>
            </a:r>
            <a:r>
              <a:rPr lang="en-US" altLang="ko-KR" dirty="0" err="1"/>
              <a:t>뜻입니다</a:t>
            </a:r>
            <a:r>
              <a:rPr lang="en-US" altLang="ko-KR" dirty="0"/>
              <a:t>. </a:t>
            </a:r>
            <a:r>
              <a:rPr lang="en-US" altLang="ko-KR" dirty="0" err="1"/>
              <a:t>한편</a:t>
            </a:r>
            <a:r>
              <a:rPr lang="en-US" altLang="ko-KR" dirty="0"/>
              <a:t> terminal </a:t>
            </a:r>
            <a:r>
              <a:rPr lang="en-US" altLang="ko-KR" dirty="0" err="1"/>
              <a:t>node의</a:t>
            </a:r>
            <a:r>
              <a:rPr lang="en-US" altLang="ko-KR" dirty="0"/>
              <a:t> </a:t>
            </a:r>
            <a:r>
              <a:rPr lang="en-US" altLang="ko-KR" dirty="0" err="1"/>
              <a:t>개수가</a:t>
            </a:r>
            <a:r>
              <a:rPr lang="en-US" altLang="ko-KR" dirty="0"/>
              <a:t> </a:t>
            </a:r>
            <a:r>
              <a:rPr lang="en-US" altLang="ko-KR" dirty="0" err="1"/>
              <a:t>분리된</a:t>
            </a:r>
            <a:r>
              <a:rPr lang="en-US" altLang="ko-KR" dirty="0"/>
              <a:t> </a:t>
            </a:r>
            <a:r>
              <a:rPr lang="en-US" altLang="ko-KR" dirty="0" err="1"/>
              <a:t>집합의</a:t>
            </a:r>
            <a:r>
              <a:rPr lang="en-US" altLang="ko-KR" dirty="0"/>
              <a:t> </a:t>
            </a:r>
            <a:r>
              <a:rPr lang="en-US" altLang="ko-KR" dirty="0" err="1"/>
              <a:t>개수입니다</a:t>
            </a:r>
            <a:r>
              <a:rPr lang="en-US" altLang="ko-KR" dirty="0"/>
              <a:t>. </a:t>
            </a:r>
            <a:r>
              <a:rPr lang="en-US" altLang="ko-KR" dirty="0" err="1"/>
              <a:t>예컨대</a:t>
            </a:r>
            <a:r>
              <a:rPr lang="en-US" altLang="ko-KR" dirty="0"/>
              <a:t> 위 </a:t>
            </a:r>
            <a:r>
              <a:rPr lang="en-US" altLang="ko-KR" dirty="0" err="1"/>
              <a:t>그림처럼</a:t>
            </a:r>
            <a:r>
              <a:rPr lang="en-US" altLang="ko-KR" dirty="0"/>
              <a:t> terminal </a:t>
            </a:r>
            <a:r>
              <a:rPr lang="en-US" altLang="ko-KR" dirty="0" err="1"/>
              <a:t>node가</a:t>
            </a:r>
            <a:r>
              <a:rPr lang="en-US" altLang="ko-KR" dirty="0"/>
              <a:t> 3개라면 </a:t>
            </a:r>
            <a:r>
              <a:rPr lang="en-US" altLang="ko-KR" dirty="0" err="1"/>
              <a:t>전체</a:t>
            </a:r>
            <a:r>
              <a:rPr lang="en-US" altLang="ko-KR" dirty="0"/>
              <a:t> </a:t>
            </a:r>
            <a:r>
              <a:rPr lang="en-US" altLang="ko-KR" dirty="0" err="1"/>
              <a:t>데이터가</a:t>
            </a:r>
            <a:r>
              <a:rPr lang="en-US" altLang="ko-KR" dirty="0"/>
              <a:t> 3개의 </a:t>
            </a:r>
            <a:r>
              <a:rPr lang="en-US" altLang="ko-KR" dirty="0" err="1"/>
              <a:t>부분집합으로</a:t>
            </a:r>
            <a:r>
              <a:rPr lang="en-US" altLang="ko-KR" dirty="0"/>
              <a:t> </a:t>
            </a:r>
            <a:r>
              <a:rPr lang="en-US" altLang="ko-KR" dirty="0" err="1"/>
              <a:t>나눠진</a:t>
            </a:r>
            <a:r>
              <a:rPr lang="en-US" altLang="ko-KR" dirty="0"/>
              <a:t> </a:t>
            </a:r>
            <a:r>
              <a:rPr lang="en-US" altLang="ko-KR" dirty="0" err="1"/>
              <a:t>셈입니다</a:t>
            </a:r>
            <a:r>
              <a:rPr lang="en-US" altLang="ko-KR" dirty="0"/>
              <a:t>.</a:t>
            </a:r>
          </a:p>
          <a:p>
            <a:pPr>
              <a:defRPr/>
            </a:pPr>
            <a:endParaRPr lang="en-US" altLang="ko-KR" dirty="0"/>
          </a:p>
          <a:p>
            <a:pPr>
              <a:defRPr/>
            </a:pPr>
            <a:r>
              <a:rPr lang="en-US" altLang="ko-KR" dirty="0" err="1"/>
              <a:t>범주나</a:t>
            </a:r>
            <a:r>
              <a:rPr lang="en-US" altLang="ko-KR" dirty="0"/>
              <a:t> </a:t>
            </a:r>
            <a:r>
              <a:rPr lang="en-US" altLang="ko-KR" dirty="0" err="1"/>
              <a:t>연속형</a:t>
            </a:r>
            <a:r>
              <a:rPr lang="en-US" altLang="ko-KR" dirty="0"/>
              <a:t> </a:t>
            </a:r>
            <a:r>
              <a:rPr lang="en-US" altLang="ko-KR" dirty="0" err="1"/>
              <a:t>수치</a:t>
            </a:r>
            <a:r>
              <a:rPr lang="en-US" altLang="ko-KR" dirty="0"/>
              <a:t> </a:t>
            </a:r>
            <a:r>
              <a:rPr lang="en-US" altLang="ko-KR" dirty="0" err="1"/>
              <a:t>모두</a:t>
            </a:r>
            <a:r>
              <a:rPr lang="en-US" altLang="ko-KR" dirty="0"/>
              <a:t> </a:t>
            </a:r>
            <a:r>
              <a:rPr lang="en-US" altLang="ko-KR" dirty="0" err="1"/>
              <a:t>예측할</a:t>
            </a:r>
            <a:r>
              <a:rPr lang="en-US" altLang="ko-KR" dirty="0"/>
              <a:t> 수 </a:t>
            </a:r>
            <a:r>
              <a:rPr lang="en-US" altLang="ko-KR" dirty="0" err="1"/>
              <a:t>있다</a:t>
            </a:r>
            <a:r>
              <a:rPr lang="en-US" altLang="ko-KR" dirty="0"/>
              <a:t>.</a:t>
            </a:r>
          </a:p>
          <a:p>
            <a:pPr>
              <a:defRPr/>
            </a:pPr>
            <a:endParaRPr lang="en-US" altLang="ko-KR" dirty="0"/>
          </a:p>
          <a:p>
            <a:pPr>
              <a:defRPr/>
            </a:pPr>
            <a:r>
              <a:rPr lang="en-US" altLang="ko-KR" dirty="0"/>
              <a:t>Classification : </a:t>
            </a:r>
            <a:r>
              <a:rPr lang="ko-KR" altLang="en-US" dirty="0"/>
              <a:t>특정 </a:t>
            </a:r>
            <a:r>
              <a:rPr lang="en-US" altLang="ko-KR" dirty="0"/>
              <a:t>terminal node</a:t>
            </a:r>
            <a:r>
              <a:rPr lang="ko-KR" altLang="en-US" dirty="0"/>
              <a:t>에 새로운 데이터가 속한다는 것을 파악하고 해당 </a:t>
            </a:r>
            <a:r>
              <a:rPr lang="en-US" altLang="ko-KR" dirty="0"/>
              <a:t>terminal</a:t>
            </a:r>
            <a:r>
              <a:rPr lang="ko-KR" altLang="en-US" dirty="0"/>
              <a:t> </a:t>
            </a:r>
            <a:r>
              <a:rPr lang="en-US" altLang="ko-KR" dirty="0"/>
              <a:t>node</a:t>
            </a:r>
            <a:r>
              <a:rPr lang="ko-KR" altLang="en-US" dirty="0"/>
              <a:t>에서 가장 빈도가 높은 범주</a:t>
            </a:r>
            <a:r>
              <a:rPr lang="en-US" altLang="ko-KR" dirty="0"/>
              <a:t>(</a:t>
            </a:r>
            <a:r>
              <a:rPr lang="ko-KR" altLang="en-US" dirty="0"/>
              <a:t>확률이 높다고 간주되거나 많은 양상을 보이는 곳</a:t>
            </a:r>
            <a:r>
              <a:rPr lang="en-US" altLang="ko-KR" dirty="0"/>
              <a:t>)</a:t>
            </a:r>
            <a:r>
              <a:rPr lang="ko-KR" altLang="en-US" dirty="0"/>
              <a:t>에 그 데이터를 분류한다</a:t>
            </a:r>
            <a:r>
              <a:rPr lang="en-US" altLang="ko-KR" dirty="0"/>
              <a:t>.</a:t>
            </a:r>
          </a:p>
          <a:p>
            <a:pPr>
              <a:defRPr/>
            </a:pPr>
            <a:r>
              <a:rPr lang="en-US" altLang="ko-KR" dirty="0"/>
              <a:t>Regression : terminal node</a:t>
            </a:r>
            <a:r>
              <a:rPr lang="ko-KR" altLang="en-US" dirty="0"/>
              <a:t>에 소속된 데이터 값의 평균을 </a:t>
            </a:r>
            <a:r>
              <a:rPr lang="ko-KR" altLang="en-US" dirty="0" err="1"/>
              <a:t>예측값으로</a:t>
            </a:r>
            <a:r>
              <a:rPr lang="ko-KR" altLang="en-US" dirty="0"/>
              <a:t> 반환하는데 이 </a:t>
            </a:r>
            <a:r>
              <a:rPr lang="ko-KR" altLang="en-US" dirty="0" err="1"/>
              <a:t>예측값의</a:t>
            </a:r>
            <a:r>
              <a:rPr lang="ko-KR" altLang="en-US" dirty="0"/>
              <a:t> 종류는 </a:t>
            </a:r>
            <a:r>
              <a:rPr lang="en-US" altLang="ko-KR" dirty="0"/>
              <a:t>terminal node</a:t>
            </a:r>
            <a:r>
              <a:rPr lang="ko-KR" altLang="en-US" dirty="0"/>
              <a:t>의 개수와 일치하며 그 </a:t>
            </a:r>
            <a:r>
              <a:rPr lang="ko-KR" altLang="en-US" dirty="0" err="1"/>
              <a:t>개수만큼에</a:t>
            </a:r>
            <a:r>
              <a:rPr lang="ko-KR" altLang="en-US" dirty="0"/>
              <a:t> 해당하는 종류의 답만 출력함</a:t>
            </a:r>
          </a:p>
          <a:p>
            <a:pPr>
              <a:defRPr/>
            </a:pPr>
            <a:r>
              <a:rPr lang="ko-KR" altLang="en-US" dirty="0"/>
              <a:t>분기가 발생하면 기준에 따라 </a:t>
            </a:r>
            <a:r>
              <a:rPr lang="en-US" altLang="ko-KR" dirty="0"/>
              <a:t>root node</a:t>
            </a:r>
            <a:r>
              <a:rPr lang="ko-KR" altLang="en-US" dirty="0"/>
              <a:t>의 부분집합 여러 개로 나뉘는데 특정 부분집합의 특성을 갖고 있는 새로운 데이터가 주어졌을 때 의사결정나무는 그 집합을 대표할 수 있는 값</a:t>
            </a:r>
            <a:r>
              <a:rPr lang="en-US" altLang="ko-KR" dirty="0"/>
              <a:t>(</a:t>
            </a:r>
            <a:r>
              <a:rPr lang="ko-KR" altLang="en-US" dirty="0"/>
              <a:t>분류 </a:t>
            </a:r>
            <a:r>
              <a:rPr lang="en-US" altLang="ko-KR" dirty="0"/>
              <a:t>=</a:t>
            </a:r>
            <a:r>
              <a:rPr lang="ko-KR" altLang="en-US" dirty="0"/>
              <a:t> </a:t>
            </a:r>
            <a:r>
              <a:rPr lang="ko-KR" altLang="en-US" dirty="0" err="1"/>
              <a:t>최빈값</a:t>
            </a:r>
            <a:r>
              <a:rPr lang="en-US" altLang="ko-KR" dirty="0"/>
              <a:t>,</a:t>
            </a:r>
            <a:r>
              <a:rPr lang="ko-KR" altLang="en-US" dirty="0"/>
              <a:t> 회귀 </a:t>
            </a:r>
            <a:r>
              <a:rPr lang="en-US" altLang="ko-KR" dirty="0"/>
              <a:t>=</a:t>
            </a:r>
            <a:r>
              <a:rPr lang="ko-KR" altLang="en-US" dirty="0"/>
              <a:t> 평균</a:t>
            </a:r>
            <a:r>
              <a:rPr lang="en-US" altLang="ko-KR" dirty="0"/>
              <a:t>)</a:t>
            </a:r>
            <a:r>
              <a:rPr lang="ko-KR" altLang="en-US" dirty="0"/>
              <a:t>을 반환하는 방식으로 예측함</a:t>
            </a:r>
          </a:p>
          <a:p>
            <a:pPr>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분기하는 데 사용되는 </a:t>
            </a:r>
            <a:r>
              <a:rPr lang="en-US" altLang="ko-KR" dirty="0"/>
              <a:t>*</a:t>
            </a:r>
            <a:r>
              <a:rPr lang="ko-KR" altLang="en-US" dirty="0"/>
              <a:t>좋은 질문</a:t>
            </a:r>
            <a:r>
              <a:rPr lang="en-US" altLang="ko-KR" dirty="0"/>
              <a:t>*</a:t>
            </a:r>
            <a:r>
              <a:rPr lang="ko-KR" altLang="en-US" dirty="0"/>
              <a:t> 기준 </a:t>
            </a:r>
            <a:r>
              <a:rPr lang="en-US" altLang="ko-KR" dirty="0"/>
              <a:t>:</a:t>
            </a:r>
          </a:p>
          <a:p>
            <a:pPr>
              <a:defRPr/>
            </a:pPr>
            <a:r>
              <a:rPr lang="ko-KR" altLang="ko-KR" dirty="0"/>
              <a:t>가능한 모든 후보 질문을 생성한다.</a:t>
            </a:r>
          </a:p>
          <a:p>
            <a:pPr>
              <a:defRPr/>
            </a:pPr>
            <a:r>
              <a:rPr lang="ko-KR" altLang="ko-KR" dirty="0"/>
              <a:t>후보 질문 중 가장 유리한 최적의 질문을 찾아낸다.</a:t>
            </a:r>
          </a:p>
          <a:p>
            <a:pPr>
              <a:defRPr/>
            </a:pPr>
            <a:r>
              <a:rPr lang="ko-KR" altLang="ko-KR" dirty="0" err="1"/>
              <a:t>기준값은</a:t>
            </a:r>
            <a:r>
              <a:rPr lang="ko-KR" altLang="ko-KR" dirty="0"/>
              <a:t> 훈련 샘플을 순서대로 나열한 다음 인접한 두 샘플의 중간을 </a:t>
            </a:r>
            <a:r>
              <a:rPr lang="ko-KR" altLang="ko-KR" dirty="0" err="1"/>
              <a:t>임곗값으로</a:t>
            </a:r>
            <a:r>
              <a:rPr lang="ko-KR" altLang="ko-KR" dirty="0"/>
              <a:t> 사용한다.</a:t>
            </a:r>
          </a:p>
          <a:p>
            <a:pPr>
              <a:defRPr/>
            </a:pPr>
            <a:r>
              <a:rPr lang="ko-KR" altLang="ko-KR" dirty="0"/>
              <a:t>좋은 질문일수록 불순도가 낮아야 한다.</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6</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분류 </a:t>
            </a:r>
            <a:r>
              <a:rPr lang="en-US" altLang="ko-KR"/>
              <a:t>:</a:t>
            </a:r>
            <a:r>
              <a:rPr lang="ko-KR" altLang="en-US"/>
              <a:t> 구분이 먼저 임의로 이루어진 후 각 영역의 순도가 증가</a:t>
            </a:r>
            <a:r>
              <a:rPr lang="en-US" altLang="ko-KR"/>
              <a:t>,</a:t>
            </a:r>
            <a:r>
              <a:rPr lang="ko-KR" altLang="en-US"/>
              <a:t> 불순도 혹은 불확실성이 최대한 감소하도록 하는 방향으로 학습을 진행한다</a:t>
            </a:r>
            <a:r>
              <a:rPr lang="en-US" altLang="ko-KR"/>
              <a:t>.</a:t>
            </a:r>
          </a:p>
          <a:p>
            <a:pPr>
              <a:defRPr/>
            </a:pPr>
            <a:r>
              <a:rPr lang="ko-KR" altLang="en-US"/>
              <a:t>순도가 증가</a:t>
            </a:r>
            <a:r>
              <a:rPr lang="en-US" altLang="ko-KR"/>
              <a:t>,</a:t>
            </a:r>
            <a:r>
              <a:rPr lang="ko-KR" altLang="en-US"/>
              <a:t> 불순도가 감소하는 것을 정보획득이라 한다</a:t>
            </a:r>
            <a:r>
              <a:rPr lang="en-US" altLang="ko-KR"/>
              <a:t>.</a:t>
            </a:r>
          </a:p>
          <a:p>
            <a:pPr>
              <a:defRPr/>
            </a:pPr>
            <a:r>
              <a:rPr lang="ko-KR" altLang="en-US"/>
              <a:t>순도 </a:t>
            </a:r>
            <a:r>
              <a:rPr lang="en-US" altLang="ko-KR"/>
              <a:t>:</a:t>
            </a:r>
            <a:r>
              <a:rPr lang="ko-KR" altLang="en-US"/>
              <a:t> 어떤 데이터가 균일한 정도를 나타내는 지표</a:t>
            </a:r>
          </a:p>
          <a:p>
            <a:pPr>
              <a:defRPr/>
            </a:pPr>
            <a:r>
              <a:rPr lang="ko-KR" altLang="en-US"/>
              <a:t>순도를 구하는 방식은 엔트로피</a:t>
            </a:r>
            <a:r>
              <a:rPr lang="en-US" altLang="ko-KR"/>
              <a:t>,</a:t>
            </a:r>
            <a:r>
              <a:rPr lang="ko-KR" altLang="en-US"/>
              <a:t> 지니 계수 공식</a:t>
            </a:r>
            <a:r>
              <a:rPr lang="en-US" altLang="ko-KR"/>
              <a:t>,</a:t>
            </a:r>
            <a:r>
              <a:rPr lang="ko-KR" altLang="en-US"/>
              <a:t> 미분류오차 </a:t>
            </a:r>
            <a:r>
              <a:rPr lang="en-US" altLang="ko-KR"/>
              <a:t>3</a:t>
            </a:r>
            <a:r>
              <a:rPr lang="ko-KR" altLang="en-US"/>
              <a:t>가지 방식을 사용해 지표를 구한다</a:t>
            </a:r>
            <a:r>
              <a:rPr lang="en-US" altLang="ko-KR"/>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범주가 두개일 때 한쪽 범주에 속한 비율에 따른 불순도의 변화량을 그래프로 나타낸 것이다</a:t>
            </a:r>
            <a:r>
              <a:rPr lang="en-US" altLang="ko-KR"/>
              <a:t>.</a:t>
            </a:r>
            <a:r>
              <a:rPr lang="ko-KR" altLang="en-US"/>
              <a:t> 비율이 </a:t>
            </a:r>
            <a:r>
              <a:rPr lang="en-US" altLang="ko-KR"/>
              <a:t>0.5</a:t>
            </a:r>
            <a:r>
              <a:rPr lang="ko-KR" altLang="en-US"/>
              <a:t>일 때 불순도가 최대이다</a:t>
            </a:r>
            <a:r>
              <a:rPr lang="en-US" altLang="ko-KR"/>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dirty="0"/>
              <a:t>정리 </a:t>
            </a:r>
            <a:r>
              <a:rPr lang="en-US" altLang="ko-KR" dirty="0"/>
              <a:t>:</a:t>
            </a:r>
            <a:r>
              <a:rPr lang="ko-KR" altLang="en-US" dirty="0"/>
              <a:t> 정보 </a:t>
            </a:r>
            <a:r>
              <a:rPr lang="ko-KR" altLang="en-US" dirty="0" err="1"/>
              <a:t>획득량이라는</a:t>
            </a:r>
            <a:r>
              <a:rPr lang="ko-KR" altLang="en-US" dirty="0"/>
              <a:t> 것은 어떤 사건이 얼마만큼의 정보를 줄 수 있는지를 수치화한 값으로 이를 계산하기 위해선 정보함수와 엔트로피라는 개념을 먼저 이해할 필요가 있다</a:t>
            </a:r>
            <a:r>
              <a:rPr lang="en-US" altLang="ko-KR" dirty="0"/>
              <a:t>.</a:t>
            </a:r>
          </a:p>
          <a:p>
            <a:pPr>
              <a:defRPr/>
            </a:pPr>
            <a:endParaRPr lang="ko-KR" altLang="en-US" dirty="0"/>
          </a:p>
          <a:p>
            <a:pPr>
              <a:defRPr/>
            </a:pPr>
            <a:r>
              <a:rPr lang="ko-KR" altLang="en-US" dirty="0"/>
              <a:t>정보 함수는 정보의 가치를 반환하는데 발생할 확률이 작은 사건일수록 정보의 가치가 크고 반대로 발생할 확률이 큰 사건일수록 정보의 가치가 작다</a:t>
            </a:r>
            <a:r>
              <a:rPr lang="en-US" altLang="ko-KR" dirty="0"/>
              <a:t>.</a:t>
            </a:r>
            <a:r>
              <a:rPr lang="ko-KR" altLang="en-US" dirty="0"/>
              <a:t> </a:t>
            </a:r>
            <a:r>
              <a:rPr lang="en-US" altLang="ko-KR" dirty="0"/>
              <a:t>:</a:t>
            </a:r>
            <a:r>
              <a:rPr lang="ko-KR" altLang="en-US" dirty="0"/>
              <a:t> 정보의 가치에 대한 가중치라고 이해하면 됨</a:t>
            </a:r>
          </a:p>
          <a:p>
            <a:pPr>
              <a:defRPr/>
            </a:pPr>
            <a:endParaRPr lang="ko-KR" altLang="en-US" dirty="0"/>
          </a:p>
          <a:p>
            <a:pPr>
              <a:defRPr/>
            </a:pPr>
            <a:r>
              <a:rPr lang="ko-KR" altLang="en-US" dirty="0"/>
              <a:t>엔트로피는 무질서도를 정량화해서 표현한 값인데 어떤 집합의 엔트로피가 높을수록 그 집단의 특징을 찾는 것이 어렵다는 것을 의미한다</a:t>
            </a:r>
            <a:r>
              <a:rPr lang="en-US" altLang="ko-KR" dirty="0"/>
              <a:t>.</a:t>
            </a:r>
            <a:r>
              <a:rPr lang="ko-KR" altLang="en-US" dirty="0"/>
              <a:t> 따라서 </a:t>
            </a:r>
            <a:r>
              <a:rPr lang="ko-KR" altLang="en-US" dirty="0" err="1"/>
              <a:t>의사결정트리의</a:t>
            </a:r>
            <a:r>
              <a:rPr lang="ko-KR" altLang="en-US" dirty="0"/>
              <a:t> 잎 노드들의 엔트로피가 최소가 되는 방향으로 분류해 나가는 것이 최적의 방법으로 분류한 것이라고 할 수 있다</a:t>
            </a:r>
            <a:r>
              <a:rPr lang="en-US" altLang="ko-KR" dirty="0"/>
              <a:t>.</a:t>
            </a:r>
          </a:p>
          <a:p>
            <a:pPr>
              <a:defRPr/>
            </a:pPr>
            <a:r>
              <a:rPr lang="ko-KR" altLang="en-US" dirty="0"/>
              <a:t>엔트로피는 균등하게 분포할 수록 높아지며 예측할 수 없다는 것을 의미한다</a:t>
            </a:r>
            <a:r>
              <a:rPr lang="en-US" altLang="ko-KR" dirty="0"/>
              <a:t>.</a:t>
            </a:r>
            <a:r>
              <a:rPr lang="ko-KR" altLang="en-US" dirty="0"/>
              <a:t> 이는 아까 정보 함수를 통해 구한 </a:t>
            </a:r>
            <a:r>
              <a:rPr lang="ko-KR" altLang="en-US" dirty="0" err="1"/>
              <a:t>가중치값에</a:t>
            </a:r>
            <a:r>
              <a:rPr lang="en-US" altLang="ko-KR" dirty="0"/>
              <a:t> </a:t>
            </a:r>
            <a:r>
              <a:rPr lang="ko-KR" altLang="en-US" dirty="0" err="1"/>
              <a:t>확률값을</a:t>
            </a:r>
            <a:r>
              <a:rPr lang="ko-KR" altLang="en-US" dirty="0"/>
              <a:t> 곱해 구할 수 있다</a:t>
            </a:r>
            <a:r>
              <a:rPr lang="en-US" altLang="ko-KR" dirty="0"/>
              <a:t>.</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정보 이득 </a:t>
            </a:r>
            <a:r>
              <a:rPr lang="en-US" altLang="ko-KR"/>
              <a:t>IG</a:t>
            </a:r>
            <a:r>
              <a:rPr lang="ko-KR" altLang="en-US"/>
              <a:t>는 전체 데이터 집합의 엔트로피 </a:t>
            </a:r>
            <a:r>
              <a:rPr lang="en-US" altLang="ko-KR"/>
              <a:t>I</a:t>
            </a:r>
            <a:r>
              <a:rPr lang="ko-KR" altLang="en-US"/>
              <a:t>에서 특정 속성으로 분할한 이후의 각 부분집합의 엔트로피의 가중평균 </a:t>
            </a:r>
            <a:r>
              <a:rPr lang="en-US" altLang="ko-KR"/>
              <a:t>I(res)</a:t>
            </a:r>
            <a:r>
              <a:rPr lang="ko-KR" altLang="en-US"/>
              <a:t>을 뺀 값으로 정의된다</a:t>
            </a:r>
            <a:r>
              <a:rPr lang="en-US" altLang="ko-KR"/>
              <a:t>.</a:t>
            </a:r>
          </a:p>
          <a:p>
            <a:pPr>
              <a:defRPr/>
            </a:pPr>
            <a:r>
              <a:rPr lang="en-US" altLang="ko-KR"/>
              <a:t>p(v)</a:t>
            </a:r>
            <a:r>
              <a:rPr lang="ko-KR" altLang="en-US"/>
              <a:t>는 분할 속성의 값이 </a:t>
            </a:r>
            <a:r>
              <a:rPr lang="en-US" altLang="ko-KR"/>
              <a:t>v</a:t>
            </a:r>
            <a:r>
              <a:rPr lang="ko-KR" altLang="en-US"/>
              <a:t>인 데이터의 비율</a:t>
            </a:r>
          </a:p>
          <a:p>
            <a:pPr>
              <a:defRPr/>
            </a:pPr>
            <a:r>
              <a:rPr lang="en-US" altLang="ko-KR"/>
              <a:t>p(c|v)</a:t>
            </a:r>
            <a:r>
              <a:rPr lang="ko-KR" altLang="en-US"/>
              <a:t>는 분할 속성의 값이</a:t>
            </a:r>
            <a:r>
              <a:rPr lang="en-US" altLang="ko-KR"/>
              <a:t> v</a:t>
            </a:r>
            <a:r>
              <a:rPr lang="ko-KR" altLang="en-US"/>
              <a:t>인 데이터 중에서 부류 </a:t>
            </a:r>
            <a:r>
              <a:rPr lang="en-US" altLang="ko-KR"/>
              <a:t>c</a:t>
            </a:r>
            <a:r>
              <a:rPr lang="ko-KR" altLang="en-US"/>
              <a:t>에 속하는 데이터의 비율</a:t>
            </a:r>
          </a:p>
          <a:p>
            <a:pPr>
              <a:defRPr/>
            </a:pPr>
            <a:endParaRPr lang="ko-KR" altLang="en-US"/>
          </a:p>
          <a:p>
            <a:pPr>
              <a:defRPr/>
            </a:pPr>
            <a:r>
              <a:rPr lang="en-US" altLang="ko-KR"/>
              <a:t>p(k)</a:t>
            </a:r>
            <a:r>
              <a:rPr lang="ko-KR" altLang="en-US"/>
              <a:t>는 특정 영역에 속하는 레코드 가운데 </a:t>
            </a:r>
            <a:r>
              <a:rPr lang="en-US" altLang="ko-KR"/>
              <a:t>k </a:t>
            </a:r>
            <a:r>
              <a:rPr lang="ko-KR" altLang="en-US"/>
              <a:t>범주에 속하는 레코드의 비율</a:t>
            </a:r>
          </a:p>
          <a:p>
            <a:pPr>
              <a:defRPr/>
            </a:pPr>
            <a:r>
              <a:rPr lang="en-US" altLang="ko-KR"/>
              <a:t>(</a:t>
            </a:r>
            <a:r>
              <a:rPr lang="ko-KR" altLang="en-US"/>
              <a:t>두 개 이상의 역역에 대한 엔트로피 공식에서</a:t>
            </a:r>
            <a:r>
              <a:rPr lang="en-US" altLang="ko-KR"/>
              <a:t>)</a:t>
            </a:r>
            <a:r>
              <a:rPr lang="ko-KR" altLang="en-US"/>
              <a:t> </a:t>
            </a:r>
            <a:r>
              <a:rPr lang="en-US" altLang="ko-KR"/>
              <a:t>Ri</a:t>
            </a:r>
            <a:r>
              <a:rPr lang="ko-KR" altLang="en-US"/>
              <a:t>는 분할 전 레코드 가운데 분할 후 </a:t>
            </a:r>
            <a:r>
              <a:rPr lang="en-US" altLang="ko-KR"/>
              <a:t>i</a:t>
            </a:r>
            <a:r>
              <a:rPr lang="ko-KR" altLang="en-US"/>
              <a:t> 영역에 속하는 레코드의 비율</a:t>
            </a:r>
          </a:p>
          <a:p>
            <a:pPr>
              <a:defRPr/>
            </a:pPr>
            <a:endParaRPr lang="ko-KR" altLang="en-US"/>
          </a:p>
          <a:p>
            <a:pPr>
              <a:defRPr/>
            </a:pPr>
            <a:r>
              <a:rPr lang="ko-KR" altLang="en-US"/>
              <a:t>정보 이득이 클수록 분할 속성으로서 바람직한 것</a:t>
            </a:r>
          </a:p>
          <a:p>
            <a:pPr>
              <a:defRPr/>
            </a:pPr>
            <a:r>
              <a:rPr lang="ko-KR" altLang="en-US"/>
              <a:t>결정 트리 알고리즘은 정보 이득이 가장 큰 속성을 분할 속성으로 사용한다</a:t>
            </a:r>
            <a:r>
              <a:rPr lang="en-US" altLang="ko-KR"/>
              <a:t>.</a:t>
            </a:r>
          </a:p>
          <a:p>
            <a:pPr>
              <a:defRPr/>
            </a:pPr>
            <a:endParaRPr lang="en-US" altLang="ko-KR"/>
          </a:p>
          <a:p>
            <a:pPr>
              <a:defRPr/>
            </a:pPr>
            <a:r>
              <a:rPr lang="ko-KR" altLang="en-US"/>
              <a:t>로그를 사용하는 이유</a:t>
            </a:r>
          </a:p>
          <a:p>
            <a:pPr>
              <a:defRPr/>
            </a:pPr>
            <a:r>
              <a:rPr lang="ko-KR" altLang="en-US"/>
              <a:t>그래프</a:t>
            </a:r>
            <a:r>
              <a:rPr lang="en-US" altLang="ko-KR"/>
              <a:t>(2</a:t>
            </a:r>
            <a:r>
              <a:rPr lang="ko-KR" altLang="en-US"/>
              <a:t>번째</a:t>
            </a:r>
            <a:r>
              <a:rPr lang="en-US" altLang="ko-KR"/>
              <a:t>)</a:t>
            </a:r>
            <a:r>
              <a:rPr lang="ko-KR" altLang="en-US"/>
              <a:t>에서 나타나는 것처럼 정보의 가치는 확률이 </a:t>
            </a:r>
            <a:r>
              <a:rPr lang="en-US" altLang="ko-KR"/>
              <a:t>1</a:t>
            </a:r>
            <a:r>
              <a:rPr lang="ko-KR" altLang="en-US"/>
              <a:t>에 가까울수록 무조건 일어날 일일수록 </a:t>
            </a:r>
            <a:r>
              <a:rPr lang="en-US" altLang="ko-KR"/>
              <a:t>0</a:t>
            </a:r>
            <a:r>
              <a:rPr lang="ko-KR" altLang="en-US"/>
              <a:t>에 수렴하고 확률이 </a:t>
            </a:r>
            <a:r>
              <a:rPr lang="en-US" altLang="ko-KR"/>
              <a:t>0</a:t>
            </a:r>
            <a:r>
              <a:rPr lang="ko-KR" altLang="en-US"/>
              <a:t>에 가까울수록 거의 일어나지 않을 일일수록 무한대 값으로 수렴한다</a:t>
            </a:r>
            <a:r>
              <a:rPr lang="en-US" altLang="ko-KR"/>
              <a:t>.</a:t>
            </a:r>
          </a:p>
          <a:p>
            <a:pPr>
              <a:defRPr/>
            </a:pPr>
            <a:r>
              <a:rPr lang="en-US" altLang="ko-KR"/>
              <a:t>-</a:t>
            </a:r>
            <a:r>
              <a:rPr lang="ko-KR" altLang="en-US"/>
              <a:t>항상 일어나는 일은 확률이 </a:t>
            </a:r>
            <a:r>
              <a:rPr lang="en-US" altLang="ko-KR"/>
              <a:t>1</a:t>
            </a:r>
            <a:r>
              <a:rPr lang="ko-KR" altLang="en-US"/>
              <a:t>에 가깝고 이를 통해 얻을 수 있는 정보는 거의 없다고 할 수 있다</a:t>
            </a:r>
            <a:r>
              <a:rPr lang="en-US" altLang="ko-KR"/>
              <a:t>.</a:t>
            </a:r>
          </a:p>
          <a:p>
            <a:pPr>
              <a:defRPr/>
            </a:pPr>
            <a:r>
              <a:rPr lang="en-US" altLang="ko-KR"/>
              <a:t>-</a:t>
            </a:r>
            <a:r>
              <a:rPr lang="ko-KR" altLang="en-US"/>
              <a:t> 일어날 지 그렇지 않을지 불확실한 정보일 수록 확률이 </a:t>
            </a:r>
            <a:r>
              <a:rPr lang="en-US" altLang="ko-KR"/>
              <a:t>0</a:t>
            </a:r>
            <a:r>
              <a:rPr lang="ko-KR" altLang="en-US"/>
              <a:t>에 가까워 일어날 가능성이 매우 낮아지기 때문에 그런 사건의 정보의 가치는 매우 높다고 말할 수 있다</a:t>
            </a:r>
            <a:r>
              <a:rPr lang="en-US" altLang="ko-KR"/>
              <a:t>.</a:t>
            </a:r>
          </a:p>
          <a:p>
            <a:pPr>
              <a:defRPr/>
            </a:pPr>
            <a:r>
              <a:rPr lang="ko-KR" altLang="en-US"/>
              <a:t>이러한 특성을 녹여내기 위해 로그 그래프를 사용하는 것임</a:t>
            </a:r>
            <a:r>
              <a:rPr lang="en-US" altLang="ko-KR"/>
              <a:t>!</a:t>
            </a:r>
          </a:p>
          <a:p>
            <a:pPr>
              <a:defRPr/>
            </a:pPr>
            <a:endParaRPr lang="en-US" altLang="ko-KR"/>
          </a:p>
          <a:p>
            <a:pPr>
              <a:defRPr/>
            </a:pPr>
            <a:r>
              <a:rPr lang="ko-KR" altLang="en-US"/>
              <a:t>정보 이득은 전체 엔트로피에서 분류 후의 엔트로피를 뺀 값을 의미하는데 분류 전 무질서도가 </a:t>
            </a:r>
            <a:r>
              <a:rPr lang="en-US" altLang="ko-KR"/>
              <a:t>1</a:t>
            </a:r>
            <a:r>
              <a:rPr lang="ko-KR" altLang="en-US"/>
              <a:t>이었는데 분류 후 엔트로피도 </a:t>
            </a:r>
            <a:r>
              <a:rPr lang="en-US" altLang="ko-KR"/>
              <a:t>1</a:t>
            </a:r>
            <a:r>
              <a:rPr lang="ko-KR" altLang="en-US"/>
              <a:t>이라면 정보획득이 전혀 이루어지지 않았다고 볼 수 있다</a:t>
            </a:r>
            <a:r>
              <a:rPr lang="en-US" altLang="ko-KR"/>
              <a:t>.</a:t>
            </a:r>
          </a:p>
          <a:p>
            <a:pPr>
              <a:defRPr/>
            </a:pPr>
            <a:endParaRPr lang="en-US" altLang="ko-KR"/>
          </a:p>
          <a:p>
            <a:pPr>
              <a:defRPr/>
            </a:pPr>
            <a:r>
              <a:rPr lang="en-US" altLang="ko-KR"/>
              <a:t>G(S)</a:t>
            </a:r>
            <a:r>
              <a:rPr lang="ko-KR" altLang="en-US"/>
              <a:t>는 정보 획득 함수</a:t>
            </a:r>
          </a:p>
          <a:p>
            <a:pPr>
              <a:defRPr/>
            </a:pPr>
            <a:r>
              <a:rPr lang="en-US" altLang="ko-KR"/>
              <a:t>S</a:t>
            </a:r>
            <a:r>
              <a:rPr lang="ko-KR" altLang="en-US"/>
              <a:t>는 모든 사건의 집합</a:t>
            </a:r>
          </a:p>
          <a:p>
            <a:pPr>
              <a:defRPr/>
            </a:pPr>
            <a:r>
              <a:rPr lang="en-US" altLang="ko-KR"/>
              <a:t>S(a)</a:t>
            </a:r>
            <a:r>
              <a:rPr lang="ko-KR" altLang="en-US"/>
              <a:t>는 다른 속성을 갖는 경우의 수들을 의미함</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4B5A23-C81F-4AF5-A748-1D1EE93505F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6F8B85E-9692-4475-9B5C-3E3DB5D88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C005B73-604A-4AB5-8137-DDC71FB7678B}"/>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D657B5ED-EDEA-4726-A63A-ABCD88DDA24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EE561B83-F1A6-46DA-BD34-3B375CB3487C}"/>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99491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E36BD6-A4CF-4B25-AB1E-51253291E2B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749623F-E56B-4F2D-8C1B-7FE5A670887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38878DC-1F89-454E-8C22-21927454BB66}"/>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A9C32D40-FC59-4599-8DB0-4EDB55159969}"/>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C4BECE70-0B94-4918-8A6B-CE318F78DB6B}"/>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12499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CC509A6-106F-4F30-B678-2B05478C05A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728D6E4-1D89-4B38-BBBD-0F051698128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C995D7F-87F4-4EAE-B067-A371E5D3C9ED}"/>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B56F322D-4B78-410F-883C-30640F0A1B9B}"/>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D8A676F9-DE6E-4CF9-8A5F-C636669B6A79}"/>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565764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AFF599-F9A5-411F-BFB9-C4FB2A3A31B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93CECED-CCAF-4DDD-B539-F3AF15540E0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C0C8BE3-B2E2-4859-8481-2ADA01A44F0B}"/>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288CDC39-E89C-42A8-9B52-C7D6DAC2A6D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E1B28C08-4C0A-48B8-A2D2-41A018AB93AC}"/>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4801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24B900-D8B5-4B2F-9A9B-DAFD4392384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6D0AAEF-5449-4C97-B530-902BE63F1B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98CE2F0-2D83-432D-AAAB-53B7BDADB673}"/>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F14A1FD5-451B-4844-91B8-CAAD1300221D}"/>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DC4FCB56-5F29-4966-828B-6F12C897F578}"/>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24286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A8BCA9-CCD6-4662-A75A-29683674065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DB64179-D214-4078-BA5F-DFCB5B7AB55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1779CDF-61C0-406A-811C-6499DEFD46BA}"/>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E2950D3-3FB5-4335-966B-7606E35446D8}"/>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6EA6937B-7D55-49EA-B7A1-89529F5A35C3}"/>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BB794612-C908-4F25-B9A3-09427AE34A52}"/>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102850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1362-BBA7-4D01-B788-14FDB950ECB7}"/>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5AC57B0-4E1F-4D85-8918-3867A4BE7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5E57D204-8AC0-4D04-AEF3-91D211206179}"/>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695EB064-60AB-4FE5-AF06-C9FE48BB48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79DB6808-33C3-4B13-8365-0D85B8DDBE4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9C2640C7-3844-4222-AC6F-AB4902A4DB44}"/>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8" name="바닥글 개체 틀 7">
            <a:extLst>
              <a:ext uri="{FF2B5EF4-FFF2-40B4-BE49-F238E27FC236}">
                <a16:creationId xmlns:a16="http://schemas.microsoft.com/office/drawing/2014/main" id="{61889AA5-8486-41FD-8413-A10122960217}"/>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a:extLst>
              <a:ext uri="{FF2B5EF4-FFF2-40B4-BE49-F238E27FC236}">
                <a16:creationId xmlns:a16="http://schemas.microsoft.com/office/drawing/2014/main" id="{72CBBB2D-B216-4BCD-8B81-731C681CF619}"/>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269965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649871-FAAA-407D-9245-5C61A8E32E2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A38A7DA-9D13-4BB7-ADE4-F35E84E3A879}"/>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4" name="바닥글 개체 틀 3">
            <a:extLst>
              <a:ext uri="{FF2B5EF4-FFF2-40B4-BE49-F238E27FC236}">
                <a16:creationId xmlns:a16="http://schemas.microsoft.com/office/drawing/2014/main" id="{43FEE6E1-89D7-49AE-A816-C7B25C1D5069}"/>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a:extLst>
              <a:ext uri="{FF2B5EF4-FFF2-40B4-BE49-F238E27FC236}">
                <a16:creationId xmlns:a16="http://schemas.microsoft.com/office/drawing/2014/main" id="{516B1AE1-FDC9-44CA-9C12-53013C082766}"/>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229471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75ACA46-7E3A-4F54-B5C7-2D501C8054EF}"/>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3" name="바닥글 개체 틀 2">
            <a:extLst>
              <a:ext uri="{FF2B5EF4-FFF2-40B4-BE49-F238E27FC236}">
                <a16:creationId xmlns:a16="http://schemas.microsoft.com/office/drawing/2014/main" id="{3A6C4713-7972-4FE4-B6C4-CD4F252FD09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a:extLst>
              <a:ext uri="{FF2B5EF4-FFF2-40B4-BE49-F238E27FC236}">
                <a16:creationId xmlns:a16="http://schemas.microsoft.com/office/drawing/2014/main" id="{7D64F96C-A2F1-409B-B68C-BE3C8992CC4D}"/>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71352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13D69A-09A1-4C99-B3A6-6FFAF00F005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EA0AD2F4-8A1D-4D48-B8E0-B0A9F378B4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F2D0DD9-6BA7-496D-AB88-10339921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E604958-49B0-4000-9AE8-1A82649DBB2B}"/>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5A224506-57FE-4AE4-915B-1BCF662CF85C}"/>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106D5D81-A0DA-465B-9DDB-DA44E7CFA71E}"/>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6537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D983AA-0F4A-45E5-9631-DE95D37482B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E327D0E-1174-49F8-B6E6-ED9C4C24CC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909C250D-0505-42BE-A5E8-7419DF44E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BEAFD8E-9839-4C72-8762-8562A91618C3}"/>
              </a:ext>
            </a:extLst>
          </p:cNvPr>
          <p:cNvSpPr>
            <a:spLocks noGrp="1"/>
          </p:cNvSpPr>
          <p:nvPr>
            <p:ph type="dt" sz="half" idx="10"/>
          </p:nvPr>
        </p:nvSpPr>
        <p:spPr/>
        <p:txBody>
          <a:body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9BFA4037-6B16-4DCF-B42A-04CA15059F48}"/>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F41A69A5-76C9-4317-9EA8-5195D125D9B5}"/>
              </a:ext>
            </a:extLst>
          </p:cNvPr>
          <p:cNvSpPr>
            <a:spLocks noGrp="1"/>
          </p:cNvSpPr>
          <p:nvPr>
            <p:ph type="sldNum" sz="quarter" idx="12"/>
          </p:nvPr>
        </p:nvSpPr>
        <p:spPr/>
        <p:txBody>
          <a:body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106449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67ADECC-9799-4216-9862-AA5ADA4C8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47C8BE3-DBC3-496D-978E-EEAF27BD1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EA01D7B-4D81-4C57-A818-0D2B635AD1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A27B5-0F0F-431C-AE3D-74B1B6F1C8C7}" type="datetimeFigureOut">
              <a:rPr lang="ko-KR" altLang="en-US" smtClean="0">
                <a:solidFill>
                  <a:prstClr val="black">
                    <a:tint val="75000"/>
                  </a:prstClr>
                </a:solidFill>
              </a:rPr>
              <a:pPr/>
              <a:t>2020-01-22</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D5504206-C714-4A83-8AB2-390F6A4DB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DC61C595-D0A5-4894-99F9-5A8A1E0099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78A70-FB77-4F9B-8311-4FBED7F04F1E}"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47781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280.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6.webp"/></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A3A54"/>
        </a:solidFill>
        <a:effectLst/>
      </p:bgPr>
    </p:bg>
    <p:spTree>
      <p:nvGrpSpPr>
        <p:cNvPr id="1" name=""/>
        <p:cNvGrpSpPr/>
        <p:nvPr/>
      </p:nvGrpSpPr>
      <p:grpSpPr>
        <a:xfrm>
          <a:off x="0" y="0"/>
          <a:ext cx="0" cy="0"/>
          <a:chOff x="0" y="0"/>
          <a:chExt cx="0" cy="0"/>
        </a:xfrm>
      </p:grpSpPr>
      <p:sp>
        <p:nvSpPr>
          <p:cNvPr id="31" name="직사각형 30"/>
          <p:cNvSpPr/>
          <p:nvPr/>
        </p:nvSpPr>
        <p:spPr>
          <a:xfrm>
            <a:off x="441960" y="1041402"/>
            <a:ext cx="10993756" cy="1614168"/>
          </a:xfrm>
          <a:prstGeom prst="rect">
            <a:avLst/>
          </a:prstGeom>
        </p:spPr>
        <p:txBody>
          <a:bodyPr wrap="square">
            <a:spAutoFit/>
          </a:bodyPr>
          <a:lstStyle/>
          <a:p>
            <a:pPr algn="ctr" latinLnBrk="0">
              <a:defRPr/>
            </a:pPr>
            <a:r>
              <a:rPr lang="en-US" altLang="ko-KR" sz="6000" b="1" kern="0">
                <a:solidFill>
                  <a:prstClr val="white"/>
                </a:solidFill>
                <a:latin typeface="야놀자 야체 B"/>
                <a:ea typeface="야놀자 야체 B"/>
              </a:rPr>
              <a:t>BMCL  </a:t>
            </a:r>
            <a:r>
              <a:rPr lang="en-US" altLang="ko-KR" sz="4000" b="1" kern="0">
                <a:solidFill>
                  <a:prstClr val="white"/>
                </a:solidFill>
                <a:latin typeface="야놀자 야체 B"/>
                <a:ea typeface="야놀자 야체 B"/>
              </a:rPr>
              <a:t>2019 Winter ML</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Study </a:t>
            </a:r>
          </a:p>
          <a:p>
            <a:pPr algn="ctr" latinLnBrk="0">
              <a:defRPr/>
            </a:pPr>
            <a:r>
              <a:rPr lang="en-US" altLang="ko-KR" sz="4000" b="1" kern="0">
                <a:solidFill>
                  <a:prstClr val="white"/>
                </a:solidFill>
                <a:latin typeface="야놀자 야체 B"/>
                <a:ea typeface="야놀자 야체 B"/>
              </a:rPr>
              <a:t> RF(Random Forest) </a:t>
            </a:r>
          </a:p>
        </p:txBody>
      </p:sp>
      <p:grpSp>
        <p:nvGrpSpPr>
          <p:cNvPr id="62" name="그룹 61"/>
          <p:cNvGrpSpPr/>
          <p:nvPr/>
        </p:nvGrpSpPr>
        <p:grpSpPr>
          <a:xfrm>
            <a:off x="8338919" y="3124802"/>
            <a:ext cx="1473200" cy="2309624"/>
            <a:chOff x="8338919" y="3124802"/>
            <a:chExt cx="1473200" cy="2309624"/>
          </a:xfrm>
        </p:grpSpPr>
        <p:sp>
          <p:nvSpPr>
            <p:cNvPr id="52" name="양쪽 모서리가 둥근 사각형 51"/>
            <p:cNvSpPr/>
            <p:nvPr/>
          </p:nvSpPr>
          <p:spPr>
            <a:xfrm>
              <a:off x="8338919" y="3124802"/>
              <a:ext cx="1473200" cy="1502664"/>
            </a:xfrm>
            <a:prstGeom prst="round2SameRect">
              <a:avLst>
                <a:gd name="adj1" fmla="val 16667"/>
                <a:gd name="adj2" fmla="val 0"/>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53" name="양쪽 모서리가 둥근 사각형 52"/>
            <p:cNvSpPr/>
            <p:nvPr/>
          </p:nvSpPr>
          <p:spPr>
            <a:xfrm>
              <a:off x="8338919" y="4629077"/>
              <a:ext cx="1473200" cy="805349"/>
            </a:xfrm>
            <a:prstGeom prst="round2SameRect">
              <a:avLst>
                <a:gd name="adj1" fmla="val 0"/>
                <a:gd name="adj2" fmla="val 19333"/>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ko-KR" altLang="en-US" sz="1200" b="1">
                  <a:solidFill>
                    <a:prstClr val="black">
                      <a:lumMod val="75000"/>
                      <a:lumOff val="25000"/>
                    </a:prstClr>
                  </a:solidFill>
                </a:rPr>
                <a:t>이종수</a:t>
              </a:r>
            </a:p>
          </p:txBody>
        </p:sp>
        <p:pic>
          <p:nvPicPr>
            <p:cNvPr id="37" name="그림 36"/>
            <p:cNvPicPr>
              <a:picLocks noChangeAspect="1"/>
            </p:cNvPicPr>
            <p:nvPr/>
          </p:nvPicPr>
          <p:blipFill rotWithShape="1">
            <a:blip r:embed="rId2"/>
            <a:stretch>
              <a:fillRect/>
            </a:stretch>
          </p:blipFill>
          <p:spPr>
            <a:xfrm>
              <a:off x="8491834" y="3450571"/>
              <a:ext cx="1167370" cy="1167370"/>
            </a:xfrm>
            <a:prstGeom prst="rect">
              <a:avLst/>
            </a:prstGeom>
          </p:spPr>
        </p:pic>
      </p:grpSp>
      <p:grpSp>
        <p:nvGrpSpPr>
          <p:cNvPr id="60" name="그룹 59"/>
          <p:cNvGrpSpPr/>
          <p:nvPr/>
        </p:nvGrpSpPr>
        <p:grpSpPr>
          <a:xfrm>
            <a:off x="2452907" y="3091394"/>
            <a:ext cx="1473200" cy="2309624"/>
            <a:chOff x="2452907" y="3091394"/>
            <a:chExt cx="1473200" cy="2309624"/>
          </a:xfrm>
        </p:grpSpPr>
        <p:sp>
          <p:nvSpPr>
            <p:cNvPr id="2" name="양쪽 모서리가 둥근 사각형 1"/>
            <p:cNvSpPr/>
            <p:nvPr/>
          </p:nvSpPr>
          <p:spPr>
            <a:xfrm>
              <a:off x="2452907" y="3091394"/>
              <a:ext cx="1473200" cy="1502664"/>
            </a:xfrm>
            <a:prstGeom prst="round2SameRect">
              <a:avLst>
                <a:gd name="adj1" fmla="val 16667"/>
                <a:gd name="adj2" fmla="val 0"/>
              </a:avLst>
            </a:prstGeom>
            <a:solidFill>
              <a:schemeClr val="tx1">
                <a:lumMod val="50000"/>
                <a:lumOff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30" name="양쪽 모서리가 둥근 사각형 29"/>
            <p:cNvSpPr/>
            <p:nvPr/>
          </p:nvSpPr>
          <p:spPr>
            <a:xfrm>
              <a:off x="2452907" y="4595669"/>
              <a:ext cx="1473200" cy="805349"/>
            </a:xfrm>
            <a:prstGeom prst="round2SameRect">
              <a:avLst>
                <a:gd name="adj1" fmla="val 0"/>
                <a:gd name="adj2" fmla="val 19333"/>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ko-KR" altLang="en-US" sz="1200" b="1">
                  <a:solidFill>
                    <a:prstClr val="black">
                      <a:lumMod val="75000"/>
                      <a:lumOff val="25000"/>
                    </a:prstClr>
                  </a:solidFill>
                </a:rPr>
                <a:t>이원빈</a:t>
              </a:r>
              <a:r>
                <a:rPr lang="en-US" altLang="ko-KR" sz="900">
                  <a:solidFill>
                    <a:prstClr val="black">
                      <a:lumMod val="75000"/>
                      <a:lumOff val="25000"/>
                    </a:prstClr>
                  </a:solidFill>
                </a:rPr>
                <a:t> </a:t>
              </a:r>
            </a:p>
          </p:txBody>
        </p:sp>
        <p:pic>
          <p:nvPicPr>
            <p:cNvPr id="43" name="그림 42"/>
            <p:cNvPicPr>
              <a:picLocks noChangeAspect="1"/>
            </p:cNvPicPr>
            <p:nvPr/>
          </p:nvPicPr>
          <p:blipFill rotWithShape="1">
            <a:blip r:embed="rId3"/>
            <a:stretch>
              <a:fillRect/>
            </a:stretch>
          </p:blipFill>
          <p:spPr>
            <a:xfrm>
              <a:off x="2579128" y="3378547"/>
              <a:ext cx="1215512" cy="1215512"/>
            </a:xfrm>
            <a:prstGeom prst="rect">
              <a:avLst/>
            </a:prstGeom>
          </p:spPr>
        </p:pic>
      </p:grpSp>
      <p:grpSp>
        <p:nvGrpSpPr>
          <p:cNvPr id="59" name="그룹 58"/>
          <p:cNvGrpSpPr/>
          <p:nvPr/>
        </p:nvGrpSpPr>
        <p:grpSpPr>
          <a:xfrm>
            <a:off x="5359400" y="3093005"/>
            <a:ext cx="1473200" cy="2309624"/>
            <a:chOff x="4414911" y="3102530"/>
            <a:chExt cx="1473200" cy="2309624"/>
          </a:xfrm>
        </p:grpSpPr>
        <p:sp>
          <p:nvSpPr>
            <p:cNvPr id="48" name="양쪽 모서리가 둥근 사각형 47"/>
            <p:cNvSpPr/>
            <p:nvPr/>
          </p:nvSpPr>
          <p:spPr>
            <a:xfrm>
              <a:off x="4414911" y="3102530"/>
              <a:ext cx="1473200" cy="1502664"/>
            </a:xfrm>
            <a:prstGeom prst="round2SameRect">
              <a:avLst>
                <a:gd name="adj1" fmla="val 16667"/>
                <a:gd name="adj2" fmla="val 0"/>
              </a:avLst>
            </a:prstGeom>
            <a:solidFill>
              <a:srgbClr val="69C3CB"/>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49" name="양쪽 모서리가 둥근 사각형 48"/>
            <p:cNvSpPr/>
            <p:nvPr/>
          </p:nvSpPr>
          <p:spPr>
            <a:xfrm>
              <a:off x="4414911" y="4606805"/>
              <a:ext cx="1473200" cy="805349"/>
            </a:xfrm>
            <a:prstGeom prst="round2SameRect">
              <a:avLst>
                <a:gd name="adj1" fmla="val 0"/>
                <a:gd name="adj2" fmla="val 19333"/>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ko-KR" altLang="en-US" sz="1200" b="1">
                  <a:solidFill>
                    <a:prstClr val="black">
                      <a:lumMod val="75000"/>
                      <a:lumOff val="25000"/>
                    </a:prstClr>
                  </a:solidFill>
                </a:rPr>
                <a:t>이충섭</a:t>
              </a:r>
            </a:p>
          </p:txBody>
        </p:sp>
        <p:pic>
          <p:nvPicPr>
            <p:cNvPr id="34" name="그림 33"/>
            <p:cNvPicPr>
              <a:picLocks noChangeAspect="1"/>
            </p:cNvPicPr>
            <p:nvPr/>
          </p:nvPicPr>
          <p:blipFill rotWithShape="1">
            <a:blip r:embed="rId4"/>
            <a:stretch>
              <a:fillRect/>
            </a:stretch>
          </p:blipFill>
          <p:spPr>
            <a:xfrm>
              <a:off x="4501998" y="3293815"/>
              <a:ext cx="1305811" cy="1305811"/>
            </a:xfrm>
            <a:prstGeom prst="rect">
              <a:avLst/>
            </a:prstGeom>
          </p:spPr>
        </p:pic>
      </p:grpSp>
      <p:sp>
        <p:nvSpPr>
          <p:cNvPr id="63" name="직사각형 5"/>
          <p:cNvSpPr/>
          <p:nvPr/>
        </p:nvSpPr>
        <p:spPr>
          <a:xfrm>
            <a:off x="3256597" y="5750962"/>
            <a:ext cx="5678805" cy="69555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WMLS TEAM B</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556510" y="142875"/>
            <a:ext cx="7335423" cy="693420"/>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Information Gain</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Entropy</a:t>
            </a:r>
          </a:p>
        </p:txBody>
      </p:sp>
      <p:sp>
        <p:nvSpPr>
          <p:cNvPr id="65" name="모서리가 둥근 직사각형 12"/>
          <p:cNvSpPr/>
          <p:nvPr/>
        </p:nvSpPr>
        <p:spPr>
          <a:xfrm>
            <a:off x="1159957" y="1218682"/>
            <a:ext cx="9872085" cy="5390213"/>
          </a:xfrm>
          <a:prstGeom prst="roundRect">
            <a:avLst>
              <a:gd name="adj" fmla="val 12188"/>
            </a:avLst>
          </a:prstGeom>
          <a:solidFill>
            <a:schemeClr val="bg1"/>
          </a:solid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66" name="직사각형 18"/>
          <p:cNvSpPr/>
          <p:nvPr/>
        </p:nvSpPr>
        <p:spPr>
          <a:xfrm>
            <a:off x="1473309" y="1510851"/>
            <a:ext cx="8929051" cy="546550"/>
          </a:xfrm>
          <a:prstGeom prst="rect">
            <a:avLst/>
          </a:prstGeom>
        </p:spPr>
        <p:txBody>
          <a:bodyPr wrap="square">
            <a:spAutoFit/>
          </a:bodyPr>
          <a:lstStyle/>
          <a:p>
            <a:pPr algn="ctr">
              <a:lnSpc>
                <a:spcPct val="150000"/>
              </a:lnSpc>
              <a:defRPr/>
            </a:pPr>
            <a:r>
              <a:rPr lang="en-US" altLang="ko-KR" sz="2000" b="1">
                <a:solidFill>
                  <a:prstClr val="black">
                    <a:lumMod val="75000"/>
                    <a:lumOff val="25000"/>
                  </a:prstClr>
                </a:solidFill>
              </a:rPr>
              <a:t>Entropy : The more </a:t>
            </a:r>
            <a:r>
              <a:rPr lang="en-US" altLang="ko-KR" sz="2000" b="1">
                <a:solidFill>
                  <a:srgbClr val="FF0000"/>
                </a:solidFill>
              </a:rPr>
              <a:t>evenly mixed</a:t>
            </a:r>
            <a:r>
              <a:rPr lang="en-US" altLang="ko-KR" sz="2000" b="1">
                <a:solidFill>
                  <a:prstClr val="black">
                    <a:lumMod val="75000"/>
                    <a:lumOff val="25000"/>
                  </a:prstClr>
                </a:solidFill>
              </a:rPr>
              <a:t> data, the </a:t>
            </a:r>
            <a:r>
              <a:rPr lang="en-US" altLang="ko-KR" sz="2000" b="1">
                <a:solidFill>
                  <a:srgbClr val="FF0000"/>
                </a:solidFill>
              </a:rPr>
              <a:t>greater</a:t>
            </a:r>
            <a:r>
              <a:rPr lang="en-US" altLang="ko-KR" sz="2000" b="1">
                <a:solidFill>
                  <a:prstClr val="black">
                    <a:lumMod val="75000"/>
                    <a:lumOff val="25000"/>
                  </a:prstClr>
                </a:solidFill>
              </a:rPr>
              <a:t> the entropy.</a:t>
            </a:r>
          </a:p>
        </p:txBody>
      </p:sp>
      <p:pic>
        <p:nvPicPr>
          <p:cNvPr id="73" name="그림 72"/>
          <p:cNvPicPr>
            <a:picLocks noChangeAspect="1"/>
          </p:cNvPicPr>
          <p:nvPr/>
        </p:nvPicPr>
        <p:blipFill rotWithShape="1">
          <a:blip r:embed="rId3"/>
          <a:srcRect l="20420" t="11210" r="43680" b="3740"/>
          <a:stretch>
            <a:fillRect/>
          </a:stretch>
        </p:blipFill>
        <p:spPr>
          <a:xfrm rot="16194549">
            <a:off x="3323930" y="137910"/>
            <a:ext cx="1846408" cy="5832308"/>
          </a:xfrm>
          <a:prstGeom prst="rect">
            <a:avLst/>
          </a:prstGeom>
        </p:spPr>
      </p:pic>
      <p:pic>
        <p:nvPicPr>
          <p:cNvPr id="74" name="그림 73"/>
          <p:cNvPicPr>
            <a:picLocks noChangeAspect="1"/>
          </p:cNvPicPr>
          <p:nvPr/>
        </p:nvPicPr>
        <p:blipFill rotWithShape="1">
          <a:blip r:embed="rId4"/>
          <a:stretch>
            <a:fillRect/>
          </a:stretch>
        </p:blipFill>
        <p:spPr>
          <a:xfrm>
            <a:off x="7405651" y="2457500"/>
            <a:ext cx="3182034" cy="649177"/>
          </a:xfrm>
          <a:prstGeom prst="rect">
            <a:avLst/>
          </a:prstGeom>
        </p:spPr>
      </p:pic>
      <p:pic>
        <p:nvPicPr>
          <p:cNvPr id="75" name="그림 74"/>
          <p:cNvPicPr>
            <a:picLocks noChangeAspect="1"/>
          </p:cNvPicPr>
          <p:nvPr/>
        </p:nvPicPr>
        <p:blipFill rotWithShape="1">
          <a:blip r:embed="rId5"/>
          <a:stretch>
            <a:fillRect/>
          </a:stretch>
        </p:blipFill>
        <p:spPr>
          <a:xfrm>
            <a:off x="7318411" y="3323835"/>
            <a:ext cx="3503050" cy="671569"/>
          </a:xfrm>
          <a:prstGeom prst="rect">
            <a:avLst/>
          </a:prstGeom>
        </p:spPr>
      </p:pic>
      <p:sp>
        <p:nvSpPr>
          <p:cNvPr id="76" name="직사각형 18"/>
          <p:cNvSpPr/>
          <p:nvPr/>
        </p:nvSpPr>
        <p:spPr>
          <a:xfrm>
            <a:off x="7395906" y="2065743"/>
            <a:ext cx="3507128" cy="448858"/>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1.</a:t>
            </a:r>
            <a:r>
              <a:rPr lang="ko-KR" altLang="en-US" sz="1600" b="1">
                <a:solidFill>
                  <a:prstClr val="black">
                    <a:lumMod val="75000"/>
                    <a:lumOff val="25000"/>
                  </a:prstClr>
                </a:solidFill>
              </a:rPr>
              <a:t> </a:t>
            </a:r>
            <a:r>
              <a:rPr lang="en-US" altLang="ko-KR" sz="1600" b="1">
                <a:solidFill>
                  <a:prstClr val="black">
                    <a:lumMod val="75000"/>
                    <a:lumOff val="25000"/>
                  </a:prstClr>
                </a:solidFill>
              </a:rPr>
              <a:t>Entropy for One Entire Area</a:t>
            </a:r>
          </a:p>
        </p:txBody>
      </p:sp>
      <p:sp>
        <p:nvSpPr>
          <p:cNvPr id="77" name="직사각형 18"/>
          <p:cNvSpPr/>
          <p:nvPr/>
        </p:nvSpPr>
        <p:spPr>
          <a:xfrm>
            <a:off x="7395906" y="2978922"/>
            <a:ext cx="4166550" cy="450078"/>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2.</a:t>
            </a:r>
            <a:r>
              <a:rPr lang="ko-KR" altLang="en-US" sz="1600" b="1">
                <a:solidFill>
                  <a:prstClr val="black">
                    <a:lumMod val="75000"/>
                    <a:lumOff val="25000"/>
                  </a:prstClr>
                </a:solidFill>
              </a:rPr>
              <a:t> </a:t>
            </a:r>
            <a:r>
              <a:rPr lang="en-US" altLang="ko-KR" sz="1600" b="1">
                <a:solidFill>
                  <a:prstClr val="black">
                    <a:lumMod val="75000"/>
                    <a:lumOff val="25000"/>
                  </a:prstClr>
                </a:solidFill>
              </a:rPr>
              <a:t>Entropy for more than one Area</a:t>
            </a:r>
          </a:p>
        </p:txBody>
      </p:sp>
      <p:sp>
        <p:nvSpPr>
          <p:cNvPr id="80" name="직사각형 79"/>
          <p:cNvSpPr/>
          <p:nvPr/>
        </p:nvSpPr>
        <p:spPr>
          <a:xfrm>
            <a:off x="9716721" y="2607407"/>
            <a:ext cx="427403" cy="341923"/>
          </a:xfrm>
          <a:prstGeom prst="rect">
            <a:avLst/>
          </a:prstGeom>
          <a:noFill/>
          <a:ln w="635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1" name="그림 80"/>
          <p:cNvPicPr>
            <a:picLocks noChangeAspect="1"/>
          </p:cNvPicPr>
          <p:nvPr/>
        </p:nvPicPr>
        <p:blipFill rotWithShape="1">
          <a:blip r:embed="rId6"/>
          <a:stretch>
            <a:fillRect/>
          </a:stretch>
        </p:blipFill>
        <p:spPr>
          <a:xfrm>
            <a:off x="1540997" y="4495901"/>
            <a:ext cx="3016445" cy="1430877"/>
          </a:xfrm>
          <a:prstGeom prst="rect">
            <a:avLst/>
          </a:prstGeom>
        </p:spPr>
      </p:pic>
      <p:sp>
        <p:nvSpPr>
          <p:cNvPr id="82" name="화살표: 오른쪽 81"/>
          <p:cNvSpPr/>
          <p:nvPr/>
        </p:nvSpPr>
        <p:spPr>
          <a:xfrm>
            <a:off x="4862635" y="4851643"/>
            <a:ext cx="1099038" cy="561731"/>
          </a:xfrm>
          <a:prstGeom prst="rightArrow">
            <a:avLst>
              <a:gd name="adj1" fmla="val 50000"/>
              <a:gd name="adj2" fmla="val 50000"/>
            </a:avLst>
          </a:prstGeom>
          <a:solidFill>
            <a:srgbClr val="44546A"/>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3" name="직사각형 18"/>
          <p:cNvSpPr/>
          <p:nvPr/>
        </p:nvSpPr>
        <p:spPr>
          <a:xfrm>
            <a:off x="6095998" y="4681699"/>
            <a:ext cx="4752706" cy="821846"/>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Information Gain </a:t>
            </a:r>
          </a:p>
          <a:p>
            <a:pPr>
              <a:lnSpc>
                <a:spcPct val="150000"/>
              </a:lnSpc>
              <a:defRPr/>
            </a:pPr>
            <a:r>
              <a:rPr lang="en-US" altLang="ko-KR" sz="1600" b="1">
                <a:solidFill>
                  <a:prstClr val="black">
                    <a:lumMod val="75000"/>
                    <a:lumOff val="25000"/>
                  </a:prstClr>
                </a:solidFill>
              </a:rPr>
              <a:t>= Entire Entropy - Entropy after Partition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446606" y="130663"/>
            <a:ext cx="7298788" cy="696107"/>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Information Gain</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Entropy </a:t>
            </a:r>
          </a:p>
        </p:txBody>
      </p:sp>
      <p:sp>
        <p:nvSpPr>
          <p:cNvPr id="65" name="모서리가 둥근 직사각형 12"/>
          <p:cNvSpPr/>
          <p:nvPr/>
        </p:nvSpPr>
        <p:spPr>
          <a:xfrm>
            <a:off x="5244288" y="1354034"/>
            <a:ext cx="5744585" cy="5292520"/>
          </a:xfrm>
          <a:prstGeom prst="roundRect">
            <a:avLst>
              <a:gd name="adj" fmla="val 12188"/>
            </a:avLst>
          </a:prstGeom>
          <a:solidFill>
            <a:schemeClr val="bg1"/>
          </a:solid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77" name="그림 76"/>
          <p:cNvPicPr>
            <a:picLocks noChangeAspect="1"/>
          </p:cNvPicPr>
          <p:nvPr/>
        </p:nvPicPr>
        <p:blipFill rotWithShape="1">
          <a:blip r:embed="rId3"/>
          <a:stretch>
            <a:fillRect/>
          </a:stretch>
        </p:blipFill>
        <p:spPr>
          <a:xfrm>
            <a:off x="1070839" y="2271346"/>
            <a:ext cx="3471887" cy="3619891"/>
          </a:xfrm>
          <a:prstGeom prst="rect">
            <a:avLst/>
          </a:prstGeom>
        </p:spPr>
      </p:pic>
      <p:pic>
        <p:nvPicPr>
          <p:cNvPr id="78" name="그림 77"/>
          <p:cNvPicPr>
            <a:picLocks noChangeAspect="1"/>
          </p:cNvPicPr>
          <p:nvPr/>
        </p:nvPicPr>
        <p:blipFill rotWithShape="1">
          <a:blip r:embed="rId4"/>
          <a:stretch>
            <a:fillRect/>
          </a:stretch>
        </p:blipFill>
        <p:spPr>
          <a:xfrm>
            <a:off x="5656336" y="2107711"/>
            <a:ext cx="5213092" cy="529003"/>
          </a:xfrm>
          <a:prstGeom prst="rect">
            <a:avLst/>
          </a:prstGeom>
        </p:spPr>
      </p:pic>
      <p:sp>
        <p:nvSpPr>
          <p:cNvPr id="79" name="직사각형 18"/>
          <p:cNvSpPr/>
          <p:nvPr/>
        </p:nvSpPr>
        <p:spPr>
          <a:xfrm>
            <a:off x="5405425" y="1613916"/>
            <a:ext cx="4447418" cy="451104"/>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1.</a:t>
            </a:r>
            <a:r>
              <a:rPr lang="ko-KR" altLang="en-US" sz="1600" b="1">
                <a:solidFill>
                  <a:prstClr val="black">
                    <a:lumMod val="75000"/>
                    <a:lumOff val="25000"/>
                  </a:prstClr>
                </a:solidFill>
              </a:rPr>
              <a:t> </a:t>
            </a:r>
            <a:r>
              <a:rPr lang="en-US" altLang="ko-KR" sz="1600" b="1">
                <a:solidFill>
                  <a:prstClr val="black">
                    <a:lumMod val="75000"/>
                    <a:lumOff val="25000"/>
                  </a:prstClr>
                </a:solidFill>
              </a:rPr>
              <a:t>Total Entropy(before Partition)</a:t>
            </a:r>
          </a:p>
        </p:txBody>
      </p:sp>
      <p:sp>
        <p:nvSpPr>
          <p:cNvPr id="80" name="직사각형 18"/>
          <p:cNvSpPr/>
          <p:nvPr/>
        </p:nvSpPr>
        <p:spPr>
          <a:xfrm>
            <a:off x="5302359" y="2102134"/>
            <a:ext cx="556248" cy="452813"/>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I = </a:t>
            </a:r>
          </a:p>
        </p:txBody>
      </p:sp>
      <p:sp>
        <p:nvSpPr>
          <p:cNvPr id="81" name="직사각형 18"/>
          <p:cNvSpPr/>
          <p:nvPr/>
        </p:nvSpPr>
        <p:spPr>
          <a:xfrm>
            <a:off x="5414950" y="3203448"/>
            <a:ext cx="4447418" cy="452247"/>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2. Entropy after Partition into 2 Areas </a:t>
            </a:r>
          </a:p>
        </p:txBody>
      </p:sp>
      <p:pic>
        <p:nvPicPr>
          <p:cNvPr id="82" name="그림 81"/>
          <p:cNvPicPr>
            <a:picLocks noChangeAspect="1"/>
          </p:cNvPicPr>
          <p:nvPr/>
        </p:nvPicPr>
        <p:blipFill rotWithShape="1">
          <a:blip r:embed="rId5"/>
          <a:stretch>
            <a:fillRect/>
          </a:stretch>
        </p:blipFill>
        <p:spPr>
          <a:xfrm>
            <a:off x="5958056" y="3583939"/>
            <a:ext cx="4904057" cy="1159308"/>
          </a:xfrm>
          <a:prstGeom prst="rect">
            <a:avLst/>
          </a:prstGeom>
        </p:spPr>
      </p:pic>
      <p:sp>
        <p:nvSpPr>
          <p:cNvPr id="83" name="직사각형 18"/>
          <p:cNvSpPr/>
          <p:nvPr/>
        </p:nvSpPr>
        <p:spPr>
          <a:xfrm>
            <a:off x="5731960" y="3572891"/>
            <a:ext cx="299805" cy="450126"/>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a:t>
            </a:r>
          </a:p>
        </p:txBody>
      </p:sp>
      <p:sp>
        <p:nvSpPr>
          <p:cNvPr id="85" name="직사각형 18"/>
          <p:cNvSpPr/>
          <p:nvPr/>
        </p:nvSpPr>
        <p:spPr>
          <a:xfrm>
            <a:off x="5414950" y="5001475"/>
            <a:ext cx="4447418" cy="452247"/>
          </a:xfrm>
          <a:prstGeom prst="rect">
            <a:avLst/>
          </a:prstGeom>
        </p:spPr>
        <p:txBody>
          <a:bodyPr wrap="square">
            <a:spAutoFit/>
          </a:bodyPr>
          <a:lstStyle/>
          <a:p>
            <a:pPr>
              <a:lnSpc>
                <a:spcPct val="150000"/>
              </a:lnSpc>
              <a:defRPr/>
            </a:pPr>
            <a:r>
              <a:rPr lang="en-US" altLang="ko-KR" sz="1600" b="1" dirty="0">
                <a:solidFill>
                  <a:prstClr val="black">
                    <a:lumMod val="75000"/>
                    <a:lumOff val="25000"/>
                  </a:prstClr>
                </a:solidFill>
              </a:rPr>
              <a:t>3. Information Gain </a:t>
            </a:r>
          </a:p>
        </p:txBody>
      </p:sp>
      <mc:AlternateContent xmlns:mc="http://schemas.openxmlformats.org/markup-compatibility/2006" xmlns:a14="http://schemas.microsoft.com/office/drawing/2010/main">
        <mc:Choice Requires="a14">
          <p:sp>
            <p:nvSpPr>
              <p:cNvPr id="86" name="자유형: 도형 85"/>
              <p:cNvSpPr/>
              <p:nvPr/>
            </p:nvSpPr>
            <p:spPr>
              <a:xfrm>
                <a:off x="5467350" y="5431204"/>
                <a:ext cx="4752975" cy="381000"/>
              </a:xfrm>
              <a:custGeom>
                <a:avLst/>
                <a:gdLst/>
                <a:ahLst/>
                <a:cxnLst>
                  <a:cxn ang="3cd4">
                    <a:pos x="hc" y="t"/>
                  </a:cxn>
                  <a:cxn ang="cd2">
                    <a:pos x="l" y="vc"/>
                  </a:cxn>
                  <a:cxn ang="cd4">
                    <a:pos x="hc" y="b"/>
                  </a:cxn>
                  <a:cxn ang="0">
                    <a:pos x="r" y="vc"/>
                  </a:cxn>
                </a:cxnLst>
                <a:rect l="l" t="t" r="r" b="b"/>
                <a:pathLst>
                  <a:path w="914400" h="914400">
                    <a:moveTo>
                      <a:pt x="0" y="0"/>
                    </a:moveTo>
                    <a:lnTo>
                      <a:pt x="914400" y="0"/>
                    </a:lnTo>
                    <a:lnTo>
                      <a:pt x="914400" y="914400"/>
                    </a:lnTo>
                    <a:lnTo>
                      <a:pt x="0" y="914400"/>
                    </a:lnTo>
                    <a:close/>
                  </a:path>
                </a:pathLst>
              </a:custGeom>
            </p:spPr>
            <p:txBody>
              <a:bodyPr/>
              <a:lstStyle/>
              <a:p>
                <a:pPr algn="l"/>
                <a14:m>
                  <m:oMathPara xmlns:m="http://schemas.openxmlformats.org/officeDocument/2006/math">
                    <m:oMathParaPr>
                      <m:jc m:val="left"/>
                    </m:oMathParaPr>
                    <m:oMath xmlns:m="http://schemas.openxmlformats.org/officeDocument/2006/math">
                      <m:r>
                        <a:rPr sz="1400">
                          <a:latin typeface="Cambria Math"/>
                          <a:sym typeface="Cambria Math"/>
                        </a:rPr>
                        <m:t>𝐼𝐺</m:t>
                      </m:r>
                      <m:r>
                        <a:rPr sz="1400">
                          <a:latin typeface="Cambria Math"/>
                          <a:sym typeface="Cambria Math"/>
                        </a:rPr>
                        <m:t> = </m:t>
                      </m:r>
                      <m:r>
                        <a:rPr sz="1400">
                          <a:latin typeface="Cambria Math"/>
                          <a:sym typeface="Cambria Math"/>
                        </a:rPr>
                        <m:t>𝐸</m:t>
                      </m:r>
                      <m:r>
                        <a:rPr sz="1400">
                          <a:latin typeface="Cambria Math"/>
                          <a:sym typeface="Cambria Math"/>
                        </a:rPr>
                        <m:t>(</m:t>
                      </m:r>
                      <m:r>
                        <a:rPr sz="1400">
                          <a:latin typeface="Cambria Math"/>
                          <a:sym typeface="Cambria Math"/>
                        </a:rPr>
                        <m:t>𝑆</m:t>
                      </m:r>
                      <m:r>
                        <a:rPr sz="1400">
                          <a:latin typeface="Cambria Math"/>
                          <a:sym typeface="Cambria Math"/>
                        </a:rPr>
                        <m:t>) − </m:t>
                      </m:r>
                      <m:r>
                        <a:rPr sz="1400">
                          <a:latin typeface="Cambria Math"/>
                          <a:sym typeface="Cambria Math"/>
                        </a:rPr>
                        <m:t>𝐸</m:t>
                      </m:r>
                      <m:r>
                        <a:rPr sz="1400">
                          <a:latin typeface="Cambria Math"/>
                          <a:sym typeface="Cambria Math"/>
                        </a:rPr>
                        <m:t>(</m:t>
                      </m:r>
                      <m:r>
                        <a:rPr sz="1400">
                          <a:latin typeface="Cambria Math"/>
                          <a:sym typeface="Cambria Math"/>
                        </a:rPr>
                        <m:t>𝑆</m:t>
                      </m:r>
                      <m:r>
                        <a:rPr sz="1400">
                          <a:latin typeface="Cambria Math"/>
                          <a:sym typeface="Cambria Math"/>
                        </a:rPr>
                        <m:t>′) = </m:t>
                      </m:r>
                      <m:r>
                        <a:rPr sz="1400">
                          <a:latin typeface="Cambria Math"/>
                          <a:sym typeface="Cambria Math"/>
                        </a:rPr>
                        <m:t>𝐼</m:t>
                      </m:r>
                      <m:r>
                        <a:rPr sz="1400">
                          <a:latin typeface="Cambria Math"/>
                          <a:sym typeface="Cambria Math"/>
                        </a:rPr>
                        <m:t> − </m:t>
                      </m:r>
                      <m:sSub>
                        <m:sSubPr>
                          <m:ctrlPr>
                            <a:rPr sz="1400" i="1">
                              <a:latin typeface="Cambria Math" panose="02040503050406030204" pitchFamily="18" charset="0"/>
                              <a:sym typeface="Cambria Math"/>
                            </a:rPr>
                          </m:ctrlPr>
                        </m:sSubPr>
                        <m:e>
                          <m:r>
                            <a:rPr sz="1400" i="1">
                              <a:latin typeface="Cambria Math"/>
                              <a:sym typeface="Cambria Math"/>
                            </a:rPr>
                            <m:t>𝐼</m:t>
                          </m:r>
                        </m:e>
                        <m:sub>
                          <m:r>
                            <a:rPr sz="1400" i="1">
                              <a:latin typeface="Cambria Math"/>
                              <a:sym typeface="Cambria Math"/>
                            </a:rPr>
                            <m:t>𝑟𝑒𝑠</m:t>
                          </m:r>
                        </m:sub>
                      </m:sSub>
                      <m:r>
                        <a:rPr sz="1400" i="1">
                          <a:latin typeface="Cambria Math"/>
                          <a:sym typeface="Cambria Math"/>
                        </a:rPr>
                        <m:t> = 1.558 − 1.485 = 0.073</m:t>
                      </m:r>
                    </m:oMath>
                  </m:oMathPara>
                </a14:m>
                <a:endParaRPr/>
              </a:p>
            </p:txBody>
          </p:sp>
        </mc:Choice>
        <mc:Fallback xmlns="" xmlns:c="http://schemas.openxmlformats.org/drawingml/2006/chart" xmlns:dgm="http://schemas.openxmlformats.org/drawingml/2006/diagram" xmlns:dsp="http://schemas.microsoft.com/office/drawing/2008/diagram">
          <p:sp>
            <p:nvSpPr>
              <p:cNvPr id="86" name=""/>
              <p:cNvSpPr txBox="1"/>
              <p:nvPr/>
            </p:nvSpPr>
            <p:spPr>
              <a:xfrm>
                <a:off x="5467350" y="5431204"/>
                <a:ext cx="4752975" cy="381000"/>
              </a:xfrm>
              <a:prstGeom prst="rect">
                <a:avLst/>
              </a:prstGeom>
              <a:blipFill rotWithShape="1">
                <a:blip r:embed="rId7"/>
                <a:stretch>
                  <a:fillRect/>
                </a:stretch>
              </a:blipFill>
            </p:spPr>
          </p:sp>
        </mc:Fallback>
      </mc:AlternateContent>
      <p:sp>
        <p:nvSpPr>
          <p:cNvPr id="87" name="직사각형 18"/>
          <p:cNvSpPr/>
          <p:nvPr/>
        </p:nvSpPr>
        <p:spPr>
          <a:xfrm>
            <a:off x="5567350" y="5984259"/>
            <a:ext cx="5680784" cy="452735"/>
          </a:xfrm>
          <a:prstGeom prst="rect">
            <a:avLst/>
          </a:prstGeom>
        </p:spPr>
        <p:txBody>
          <a:bodyPr wrap="square">
            <a:spAutoFit/>
          </a:bodyPr>
          <a:lstStyle/>
          <a:p>
            <a:pPr>
              <a:lnSpc>
                <a:spcPct val="150000"/>
              </a:lnSpc>
              <a:defRPr/>
            </a:pPr>
            <a:r>
              <a:rPr lang="en-US" altLang="ko-KR" sz="1600" b="1">
                <a:solidFill>
                  <a:srgbClr val="FF0000"/>
                </a:solidFill>
              </a:rPr>
              <a:t>It’s better to divide into 2 areas to gain information. </a:t>
            </a:r>
          </a:p>
        </p:txBody>
      </p:sp>
      <p:sp>
        <p:nvSpPr>
          <p:cNvPr id="2" name="TextBox 1">
            <a:extLst>
              <a:ext uri="{FF2B5EF4-FFF2-40B4-BE49-F238E27FC236}">
                <a16:creationId xmlns:a16="http://schemas.microsoft.com/office/drawing/2014/main" id="{47D0CEF7-3459-49CA-A379-972AA3FBCEDA}"/>
              </a:ext>
            </a:extLst>
          </p:cNvPr>
          <p:cNvSpPr txBox="1"/>
          <p:nvPr/>
        </p:nvSpPr>
        <p:spPr>
          <a:xfrm>
            <a:off x="5405425" y="3665634"/>
            <a:ext cx="248466" cy="276999"/>
          </a:xfrm>
          <a:prstGeom prst="rect">
            <a:avLst/>
          </a:prstGeom>
          <a:noFill/>
        </p:spPr>
        <p:txBody>
          <a:bodyPr wrap="none" lIns="0" tIns="0" rIns="0" bIns="0" rtlCol="0">
            <a:spAutoFit/>
          </a:bodyPr>
          <a:lstStyle/>
          <a:p>
            <a:r>
              <a:rPr lang="en-US" altLang="ko-KR" dirty="0" err="1"/>
              <a:t>I</a:t>
            </a:r>
            <a:r>
              <a:rPr lang="en-US" altLang="ko-KR" sz="1100" dirty="0" err="1"/>
              <a:t>res</a:t>
            </a:r>
            <a:endParaRPr lang="ko-KR" altLang="en-US" sz="11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61235" y="142875"/>
            <a:ext cx="7677346" cy="693420"/>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Information Gain</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Gini Index</a:t>
            </a:r>
          </a:p>
        </p:txBody>
      </p:sp>
      <p:sp>
        <p:nvSpPr>
          <p:cNvPr id="84" name="모서리가 둥근 직사각형 12"/>
          <p:cNvSpPr/>
          <p:nvPr/>
        </p:nvSpPr>
        <p:spPr>
          <a:xfrm>
            <a:off x="1169482" y="2590281"/>
            <a:ext cx="9872085" cy="3192136"/>
          </a:xfrm>
          <a:prstGeom prst="roundRect">
            <a:avLst>
              <a:gd name="adj" fmla="val 12188"/>
            </a:avLst>
          </a:prstGeom>
          <a:solidFill>
            <a:schemeClr val="bg1"/>
          </a:solid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85" name="직사각형 18"/>
          <p:cNvSpPr/>
          <p:nvPr/>
        </p:nvSpPr>
        <p:spPr>
          <a:xfrm>
            <a:off x="1482834" y="2882450"/>
            <a:ext cx="8929051" cy="546550"/>
          </a:xfrm>
          <a:prstGeom prst="rect">
            <a:avLst/>
          </a:prstGeom>
        </p:spPr>
        <p:txBody>
          <a:bodyPr wrap="square">
            <a:spAutoFit/>
          </a:bodyPr>
          <a:lstStyle/>
          <a:p>
            <a:pPr algn="ctr">
              <a:lnSpc>
                <a:spcPct val="150000"/>
              </a:lnSpc>
              <a:defRPr/>
            </a:pPr>
            <a:r>
              <a:rPr lang="en-US" altLang="ko-KR" sz="2000" b="1">
                <a:solidFill>
                  <a:prstClr val="black">
                    <a:lumMod val="75000"/>
                    <a:lumOff val="25000"/>
                  </a:prstClr>
                </a:solidFill>
              </a:rPr>
              <a:t>Gini Index : Numerical Value for Impurity</a:t>
            </a:r>
          </a:p>
        </p:txBody>
      </p:sp>
      <p:grpSp>
        <p:nvGrpSpPr>
          <p:cNvPr id="89" name="그룹 88"/>
          <p:cNvGrpSpPr/>
          <p:nvPr/>
        </p:nvGrpSpPr>
        <p:grpSpPr>
          <a:xfrm>
            <a:off x="1417948" y="3482329"/>
            <a:ext cx="4444397" cy="1729946"/>
            <a:chOff x="1363947" y="2089537"/>
            <a:chExt cx="3154983" cy="1318682"/>
          </a:xfrm>
        </p:grpSpPr>
        <p:pic>
          <p:nvPicPr>
            <p:cNvPr id="86" name="그림 85"/>
            <p:cNvPicPr>
              <a:picLocks noChangeAspect="1"/>
            </p:cNvPicPr>
            <p:nvPr/>
          </p:nvPicPr>
          <p:blipFill rotWithShape="1">
            <a:blip r:embed="rId3"/>
            <a:srcRect l="7620" t="18690" r="84460" b="35700"/>
            <a:stretch>
              <a:fillRect/>
            </a:stretch>
          </p:blipFill>
          <p:spPr>
            <a:xfrm rot="16153442">
              <a:off x="2737752" y="1627041"/>
              <a:ext cx="407373" cy="3154983"/>
            </a:xfrm>
            <a:prstGeom prst="rect">
              <a:avLst/>
            </a:prstGeom>
          </p:spPr>
        </p:pic>
        <p:pic>
          <p:nvPicPr>
            <p:cNvPr id="87" name="그림 86"/>
            <p:cNvPicPr>
              <a:picLocks noChangeAspect="1"/>
            </p:cNvPicPr>
            <p:nvPr/>
          </p:nvPicPr>
          <p:blipFill rotWithShape="1">
            <a:blip r:embed="rId3"/>
            <a:srcRect l="45030" t="19580" r="44680" b="34770"/>
            <a:stretch>
              <a:fillRect/>
            </a:stretch>
          </p:blipFill>
          <p:spPr>
            <a:xfrm rot="16153442">
              <a:off x="2673379" y="1182313"/>
              <a:ext cx="529284" cy="3146609"/>
            </a:xfrm>
            <a:prstGeom prst="rect">
              <a:avLst/>
            </a:prstGeom>
          </p:spPr>
        </p:pic>
        <p:pic>
          <p:nvPicPr>
            <p:cNvPr id="88" name="그림 87"/>
            <p:cNvPicPr>
              <a:picLocks noChangeAspect="1"/>
            </p:cNvPicPr>
            <p:nvPr/>
          </p:nvPicPr>
          <p:blipFill rotWithShape="1">
            <a:blip r:embed="rId3"/>
            <a:srcRect l="82500" t="19750" r="9860" b="34410"/>
            <a:stretch>
              <a:fillRect/>
            </a:stretch>
          </p:blipFill>
          <p:spPr>
            <a:xfrm rot="16153442">
              <a:off x="2709248" y="744531"/>
              <a:ext cx="453871" cy="3143883"/>
            </a:xfrm>
            <a:prstGeom prst="rect">
              <a:avLst/>
            </a:prstGeom>
          </p:spPr>
        </p:pic>
      </p:grpSp>
      <p:pic>
        <p:nvPicPr>
          <p:cNvPr id="90" name="그림 89"/>
          <p:cNvPicPr>
            <a:picLocks noChangeAspect="1"/>
          </p:cNvPicPr>
          <p:nvPr/>
        </p:nvPicPr>
        <p:blipFill rotWithShape="1">
          <a:blip r:embed="rId4"/>
          <a:stretch>
            <a:fillRect/>
          </a:stretch>
        </p:blipFill>
        <p:spPr>
          <a:xfrm>
            <a:off x="6096000" y="3962301"/>
            <a:ext cx="4713477" cy="111486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5" name="모서리가 둥근 직사각형 12"/>
          <p:cNvSpPr/>
          <p:nvPr/>
        </p:nvSpPr>
        <p:spPr>
          <a:xfrm>
            <a:off x="5720538" y="1354034"/>
            <a:ext cx="5744585" cy="5292520"/>
          </a:xfrm>
          <a:prstGeom prst="roundRect">
            <a:avLst>
              <a:gd name="adj" fmla="val 12188"/>
            </a:avLst>
          </a:prstGeom>
          <a:solidFill>
            <a:schemeClr val="bg1"/>
          </a:solid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79" name="직사각형 18"/>
          <p:cNvSpPr/>
          <p:nvPr/>
        </p:nvSpPr>
        <p:spPr>
          <a:xfrm>
            <a:off x="5881675" y="1613916"/>
            <a:ext cx="4447418" cy="451104"/>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1.</a:t>
            </a:r>
            <a:r>
              <a:rPr lang="ko-KR" altLang="en-US" sz="1600" b="1">
                <a:solidFill>
                  <a:prstClr val="black">
                    <a:lumMod val="75000"/>
                    <a:lumOff val="25000"/>
                  </a:prstClr>
                </a:solidFill>
              </a:rPr>
              <a:t> </a:t>
            </a:r>
            <a:r>
              <a:rPr lang="en-US" altLang="ko-KR" sz="1600" b="1">
                <a:solidFill>
                  <a:prstClr val="black">
                    <a:lumMod val="75000"/>
                    <a:lumOff val="25000"/>
                  </a:prstClr>
                </a:solidFill>
              </a:rPr>
              <a:t>Total Gini Index</a:t>
            </a:r>
          </a:p>
        </p:txBody>
      </p:sp>
      <p:sp>
        <p:nvSpPr>
          <p:cNvPr id="81" name="직사각형 18"/>
          <p:cNvSpPr/>
          <p:nvPr/>
        </p:nvSpPr>
        <p:spPr>
          <a:xfrm>
            <a:off x="5891200" y="3451098"/>
            <a:ext cx="4447418" cy="452247"/>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2. Gini Index for Specific Atrribute(Pattern)</a:t>
            </a:r>
          </a:p>
        </p:txBody>
      </p:sp>
      <p:sp>
        <p:nvSpPr>
          <p:cNvPr id="85" name="직사각형 18"/>
          <p:cNvSpPr/>
          <p:nvPr/>
        </p:nvSpPr>
        <p:spPr>
          <a:xfrm>
            <a:off x="5891200" y="5001475"/>
            <a:ext cx="4447418" cy="452247"/>
          </a:xfrm>
          <a:prstGeom prst="rect">
            <a:avLst/>
          </a:prstGeom>
        </p:spPr>
        <p:txBody>
          <a:bodyPr wrap="square">
            <a:spAutoFit/>
          </a:bodyPr>
          <a:lstStyle/>
          <a:p>
            <a:pPr>
              <a:lnSpc>
                <a:spcPct val="150000"/>
              </a:lnSpc>
              <a:defRPr/>
            </a:pPr>
            <a:r>
              <a:rPr lang="en-US" altLang="ko-KR" sz="1600" b="1">
                <a:solidFill>
                  <a:prstClr val="black">
                    <a:lumMod val="75000"/>
                    <a:lumOff val="25000"/>
                  </a:prstClr>
                </a:solidFill>
              </a:rPr>
              <a:t>3. Gini Gain for Pattern </a:t>
            </a:r>
          </a:p>
        </p:txBody>
      </p:sp>
      <p:sp>
        <p:nvSpPr>
          <p:cNvPr id="87" name="직사각형 18"/>
          <p:cNvSpPr/>
          <p:nvPr/>
        </p:nvSpPr>
        <p:spPr>
          <a:xfrm>
            <a:off x="6043600" y="5984259"/>
            <a:ext cx="5680784" cy="452735"/>
          </a:xfrm>
          <a:prstGeom prst="rect">
            <a:avLst/>
          </a:prstGeom>
        </p:spPr>
        <p:txBody>
          <a:bodyPr wrap="square">
            <a:spAutoFit/>
          </a:bodyPr>
          <a:lstStyle/>
          <a:p>
            <a:pPr>
              <a:lnSpc>
                <a:spcPct val="150000"/>
              </a:lnSpc>
              <a:defRPr/>
            </a:pPr>
            <a:r>
              <a:rPr lang="en-US" altLang="ko-KR" sz="1600" b="1">
                <a:solidFill>
                  <a:srgbClr val="FF0000"/>
                </a:solidFill>
              </a:rPr>
              <a:t>It’s better to divide into pattern to gain information. </a:t>
            </a:r>
          </a:p>
        </p:txBody>
      </p:sp>
      <p:pic>
        <p:nvPicPr>
          <p:cNvPr id="88" name="그림 87"/>
          <p:cNvPicPr>
            <a:picLocks noChangeAspect="1"/>
          </p:cNvPicPr>
          <p:nvPr/>
        </p:nvPicPr>
        <p:blipFill rotWithShape="1">
          <a:blip r:embed="rId3"/>
          <a:srcRect l="9970" t="11220" r="17330" b="14250"/>
          <a:stretch>
            <a:fillRect/>
          </a:stretch>
        </p:blipFill>
        <p:spPr>
          <a:xfrm rot="16155584">
            <a:off x="1155212" y="1453174"/>
            <a:ext cx="3739173" cy="5111749"/>
          </a:xfrm>
          <a:prstGeom prst="rect">
            <a:avLst/>
          </a:prstGeom>
        </p:spPr>
      </p:pic>
      <p:pic>
        <p:nvPicPr>
          <p:cNvPr id="89" name="그림 88"/>
          <p:cNvPicPr>
            <a:picLocks noChangeAspect="1"/>
          </p:cNvPicPr>
          <p:nvPr/>
        </p:nvPicPr>
        <p:blipFill rotWithShape="1">
          <a:blip r:embed="rId4"/>
          <a:srcRect l="66480" t="12460" r="24930" b="59470"/>
          <a:stretch>
            <a:fillRect/>
          </a:stretch>
        </p:blipFill>
        <p:spPr>
          <a:xfrm rot="16188376">
            <a:off x="7025273" y="983761"/>
            <a:ext cx="662772" cy="2885439"/>
          </a:xfrm>
          <a:prstGeom prst="rect">
            <a:avLst/>
          </a:prstGeom>
        </p:spPr>
      </p:pic>
      <p:pic>
        <p:nvPicPr>
          <p:cNvPr id="90" name="그림 89"/>
          <p:cNvPicPr>
            <a:picLocks noChangeAspect="1"/>
          </p:cNvPicPr>
          <p:nvPr/>
        </p:nvPicPr>
        <p:blipFill rotWithShape="1">
          <a:blip r:embed="rId4"/>
          <a:srcRect l="42250" t="11220" r="47050" b="6940"/>
          <a:stretch>
            <a:fillRect/>
          </a:stretch>
        </p:blipFill>
        <p:spPr>
          <a:xfrm rot="16219503">
            <a:off x="8335997" y="1372867"/>
            <a:ext cx="550303" cy="5613136"/>
          </a:xfrm>
          <a:prstGeom prst="rect">
            <a:avLst/>
          </a:prstGeom>
        </p:spPr>
      </p:pic>
      <p:pic>
        <p:nvPicPr>
          <p:cNvPr id="91" name="그림 90"/>
          <p:cNvPicPr>
            <a:picLocks noChangeAspect="1"/>
          </p:cNvPicPr>
          <p:nvPr/>
        </p:nvPicPr>
        <p:blipFill rotWithShape="1">
          <a:blip r:embed="rId4"/>
          <a:srcRect l="17400" t="9080" r="73980" b="39170"/>
          <a:stretch>
            <a:fillRect/>
          </a:stretch>
        </p:blipFill>
        <p:spPr>
          <a:xfrm rot="16234991">
            <a:off x="7441231" y="3880251"/>
            <a:ext cx="443045" cy="3549465"/>
          </a:xfrm>
          <a:prstGeom prst="rect">
            <a:avLst/>
          </a:prstGeom>
        </p:spPr>
      </p:pic>
      <p:sp>
        <p:nvSpPr>
          <p:cNvPr id="92" name="직사각형 5"/>
          <p:cNvSpPr/>
          <p:nvPr/>
        </p:nvSpPr>
        <p:spPr>
          <a:xfrm>
            <a:off x="2261235" y="142875"/>
            <a:ext cx="7677346" cy="693420"/>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Information Gain</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Gini Index</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en-US" altLang="ko-KR">
              <a:solidFill>
                <a:prstClr val="white"/>
              </a:solidFill>
            </a:endParaRPr>
          </a:p>
        </p:txBody>
      </p:sp>
      <p:sp>
        <p:nvSpPr>
          <p:cNvPr id="84" name="모서리가 둥근 직사각형 12"/>
          <p:cNvSpPr/>
          <p:nvPr/>
        </p:nvSpPr>
        <p:spPr>
          <a:xfrm>
            <a:off x="1560252" y="1356915"/>
            <a:ext cx="8479970" cy="2203002"/>
          </a:xfrm>
          <a:prstGeom prst="roundRect">
            <a:avLst>
              <a:gd name="adj" fmla="val 12188"/>
            </a:avLst>
          </a:prstGeom>
          <a:solidFill>
            <a:schemeClr val="bg1"/>
          </a:solid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85" name="직사각형 18"/>
          <p:cNvSpPr/>
          <p:nvPr/>
        </p:nvSpPr>
        <p:spPr>
          <a:xfrm>
            <a:off x="1446199" y="1649084"/>
            <a:ext cx="8929051" cy="546550"/>
          </a:xfrm>
          <a:prstGeom prst="rect">
            <a:avLst/>
          </a:prstGeom>
        </p:spPr>
        <p:txBody>
          <a:bodyPr wrap="square">
            <a:spAutoFit/>
          </a:bodyPr>
          <a:lstStyle/>
          <a:p>
            <a:pPr algn="ctr">
              <a:lnSpc>
                <a:spcPct val="150000"/>
              </a:lnSpc>
              <a:defRPr/>
            </a:pPr>
            <a:r>
              <a:rPr lang="en-US" altLang="ko-KR" sz="2000" b="1">
                <a:solidFill>
                  <a:prstClr val="black">
                    <a:lumMod val="75000"/>
                    <a:lumOff val="25000"/>
                  </a:prstClr>
                </a:solidFill>
              </a:rPr>
              <a:t>Misclassification Error : Not Commonly Use - </a:t>
            </a:r>
            <a:r>
              <a:rPr lang="en-US" altLang="ko-KR" sz="2000" b="1">
                <a:solidFill>
                  <a:srgbClr val="FF0000"/>
                </a:solidFill>
              </a:rPr>
              <a:t>Can’t Differentiate</a:t>
            </a:r>
            <a:r>
              <a:rPr lang="en-US" altLang="ko-KR" sz="2000" b="1">
                <a:solidFill>
                  <a:prstClr val="black">
                    <a:lumMod val="75000"/>
                    <a:lumOff val="25000"/>
                  </a:prstClr>
                </a:solidFill>
              </a:rPr>
              <a:t> </a:t>
            </a:r>
          </a:p>
        </p:txBody>
      </p:sp>
      <p:pic>
        <p:nvPicPr>
          <p:cNvPr id="92" name="그림 91"/>
          <p:cNvPicPr>
            <a:picLocks noChangeAspect="1"/>
          </p:cNvPicPr>
          <p:nvPr/>
        </p:nvPicPr>
        <p:blipFill rotWithShape="1">
          <a:blip r:embed="rId3"/>
          <a:srcRect l="26350" t="44160" r="33240" b="50000"/>
          <a:stretch>
            <a:fillRect/>
          </a:stretch>
        </p:blipFill>
        <p:spPr>
          <a:xfrm>
            <a:off x="1936750" y="2195634"/>
            <a:ext cx="4549675" cy="876788"/>
          </a:xfrm>
          <a:prstGeom prst="rect">
            <a:avLst/>
          </a:prstGeom>
        </p:spPr>
      </p:pic>
      <p:pic>
        <p:nvPicPr>
          <p:cNvPr id="93" name="그림 92"/>
          <p:cNvPicPr>
            <a:picLocks noChangeAspect="1"/>
          </p:cNvPicPr>
          <p:nvPr/>
        </p:nvPicPr>
        <p:blipFill rotWithShape="1">
          <a:blip r:embed="rId3"/>
          <a:srcRect l="30630" t="79590" r="36090" b="15850"/>
          <a:stretch>
            <a:fillRect/>
          </a:stretch>
        </p:blipFill>
        <p:spPr>
          <a:xfrm>
            <a:off x="7468576" y="5059728"/>
            <a:ext cx="3718370" cy="678962"/>
          </a:xfrm>
          <a:prstGeom prst="rect">
            <a:avLst/>
          </a:prstGeom>
        </p:spPr>
      </p:pic>
      <p:pic>
        <p:nvPicPr>
          <p:cNvPr id="94" name="그림 93"/>
          <p:cNvPicPr>
            <a:picLocks noChangeAspect="1"/>
          </p:cNvPicPr>
          <p:nvPr/>
        </p:nvPicPr>
        <p:blipFill rotWithShape="1">
          <a:blip r:embed="rId4"/>
          <a:srcRect l="8310" t="46120" r="21600" b="34190"/>
          <a:stretch>
            <a:fillRect/>
          </a:stretch>
        </p:blipFill>
        <p:spPr>
          <a:xfrm>
            <a:off x="569059" y="4249615"/>
            <a:ext cx="6570857" cy="2461844"/>
          </a:xfrm>
          <a:prstGeom prst="rect">
            <a:avLst/>
          </a:prstGeom>
        </p:spPr>
      </p:pic>
      <p:sp>
        <p:nvSpPr>
          <p:cNvPr id="95" name="직사각형 94"/>
          <p:cNvSpPr/>
          <p:nvPr/>
        </p:nvSpPr>
        <p:spPr>
          <a:xfrm>
            <a:off x="1596048" y="6317029"/>
            <a:ext cx="5421922" cy="354134"/>
          </a:xfrm>
          <a:prstGeom prst="rect">
            <a:avLst/>
          </a:prstGeom>
          <a:noFill/>
          <a:ln w="635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96" name="그림 95"/>
          <p:cNvPicPr>
            <a:picLocks noChangeAspect="1"/>
          </p:cNvPicPr>
          <p:nvPr/>
        </p:nvPicPr>
        <p:blipFill rotWithShape="1">
          <a:blip r:embed="rId3"/>
          <a:srcRect l="32050" t="62680" r="35610" b="32760"/>
          <a:stretch>
            <a:fillRect/>
          </a:stretch>
        </p:blipFill>
        <p:spPr>
          <a:xfrm>
            <a:off x="7480790" y="4364110"/>
            <a:ext cx="3717807" cy="698793"/>
          </a:xfrm>
          <a:prstGeom prst="rect">
            <a:avLst/>
          </a:prstGeom>
        </p:spPr>
      </p:pic>
      <p:sp>
        <p:nvSpPr>
          <p:cNvPr id="11" name="직사각형 10">
            <a:extLst>
              <a:ext uri="{FF2B5EF4-FFF2-40B4-BE49-F238E27FC236}">
                <a16:creationId xmlns:a16="http://schemas.microsoft.com/office/drawing/2014/main" id="{106F2C26-48BB-4EB3-A4ED-657A65F4F501}"/>
              </a:ext>
            </a:extLst>
          </p:cNvPr>
          <p:cNvSpPr/>
          <p:nvPr/>
        </p:nvSpPr>
        <p:spPr>
          <a:xfrm>
            <a:off x="0" y="103794"/>
            <a:ext cx="11462924" cy="693420"/>
          </a:xfrm>
          <a:prstGeom prst="rect">
            <a:avLst/>
          </a:prstGeom>
        </p:spPr>
        <p:txBody>
          <a:bodyPr wrap="square">
            <a:spAutoFit/>
          </a:bodyPr>
          <a:lstStyle/>
          <a:p>
            <a:pPr algn="ctr" latinLnBrk="0">
              <a:defRPr/>
            </a:pPr>
            <a:r>
              <a:rPr lang="en-US" altLang="ko-KR" sz="4000" b="1" kern="0" dirty="0">
                <a:solidFill>
                  <a:prstClr val="white"/>
                </a:solidFill>
                <a:latin typeface="야놀자 야체 B"/>
                <a:ea typeface="야놀자 야체 B"/>
              </a:rPr>
              <a:t>  Information Gain</a:t>
            </a:r>
            <a:r>
              <a:rPr lang="ko-KR" altLang="en-US" sz="4000" b="1" kern="0" dirty="0">
                <a:solidFill>
                  <a:prstClr val="white"/>
                </a:solidFill>
                <a:latin typeface="야놀자 야체 B"/>
                <a:ea typeface="야놀자 야체 B"/>
              </a:rPr>
              <a:t> </a:t>
            </a:r>
            <a:r>
              <a:rPr lang="en-US" altLang="ko-KR" sz="4000" b="1" kern="0" dirty="0">
                <a:solidFill>
                  <a:prstClr val="white"/>
                </a:solidFill>
                <a:latin typeface="야놀자 야체 B"/>
                <a:ea typeface="야놀자 야체 B"/>
              </a:rPr>
              <a:t>-</a:t>
            </a:r>
            <a:r>
              <a:rPr lang="ko-KR" altLang="en-US" sz="4000" b="1" kern="0" dirty="0">
                <a:solidFill>
                  <a:prstClr val="white"/>
                </a:solidFill>
                <a:latin typeface="야놀자 야체 B"/>
                <a:ea typeface="야놀자 야체 B"/>
              </a:rPr>
              <a:t> </a:t>
            </a:r>
            <a:r>
              <a:rPr lang="en-US" altLang="ko-KR" sz="4000" b="1" kern="0" dirty="0">
                <a:solidFill>
                  <a:prstClr val="white"/>
                </a:solidFill>
                <a:latin typeface="야놀자 야체 B"/>
                <a:ea typeface="야놀자 야체 B"/>
              </a:rPr>
              <a:t>Misclassification Error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84" name="모서리가 둥근 직사각형 12"/>
          <p:cNvSpPr/>
          <p:nvPr/>
        </p:nvSpPr>
        <p:spPr>
          <a:xfrm>
            <a:off x="583329" y="1214040"/>
            <a:ext cx="11032182" cy="1653483"/>
          </a:xfrm>
          <a:prstGeom prst="roundRect">
            <a:avLst>
              <a:gd name="adj" fmla="val 12188"/>
            </a:avLst>
          </a:prstGeom>
          <a:solidFill>
            <a:schemeClr val="bg1"/>
          </a:solid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85" name="직사각형 18"/>
          <p:cNvSpPr/>
          <p:nvPr/>
        </p:nvSpPr>
        <p:spPr>
          <a:xfrm>
            <a:off x="725718" y="1363334"/>
            <a:ext cx="10736358" cy="539761"/>
          </a:xfrm>
          <a:prstGeom prst="rect">
            <a:avLst/>
          </a:prstGeom>
        </p:spPr>
        <p:txBody>
          <a:bodyPr wrap="square">
            <a:spAutoFit/>
          </a:bodyPr>
          <a:lstStyle/>
          <a:p>
            <a:pPr>
              <a:lnSpc>
                <a:spcPct val="150000"/>
              </a:lnSpc>
              <a:defRPr/>
            </a:pPr>
            <a:r>
              <a:rPr lang="en-US" altLang="ko-KR" sz="2000" b="1">
                <a:solidFill>
                  <a:srgbClr val="FF0000"/>
                </a:solidFill>
              </a:rPr>
              <a:t>Standard Deviation Reduction </a:t>
            </a:r>
            <a:r>
              <a:rPr lang="en-US" altLang="ko-KR" sz="2000" b="1">
                <a:solidFill>
                  <a:schemeClr val="tx1"/>
                </a:solidFill>
              </a:rPr>
              <a:t>: </a:t>
            </a:r>
            <a:r>
              <a:rPr lang="en-US" altLang="ko-KR" sz="2000" b="1">
                <a:solidFill>
                  <a:prstClr val="black">
                    <a:lumMod val="75000"/>
                    <a:lumOff val="25000"/>
                  </a:prstClr>
                </a:solidFill>
              </a:rPr>
              <a:t>Numerical value about reducing Standard Deviation</a:t>
            </a:r>
          </a:p>
        </p:txBody>
      </p:sp>
      <p:pic>
        <p:nvPicPr>
          <p:cNvPr id="97" name="그림 96"/>
          <p:cNvPicPr>
            <a:picLocks noChangeAspect="1"/>
          </p:cNvPicPr>
          <p:nvPr/>
        </p:nvPicPr>
        <p:blipFill rotWithShape="1">
          <a:blip r:embed="rId3"/>
          <a:srcRect l="12820" t="27960" r="24930" b="40420"/>
          <a:stretch>
            <a:fillRect/>
          </a:stretch>
        </p:blipFill>
        <p:spPr>
          <a:xfrm>
            <a:off x="620100" y="3109791"/>
            <a:ext cx="5185001" cy="3512038"/>
          </a:xfrm>
          <a:prstGeom prst="rect">
            <a:avLst/>
          </a:prstGeom>
        </p:spPr>
      </p:pic>
      <p:pic>
        <p:nvPicPr>
          <p:cNvPr id="98" name="그림 97"/>
          <p:cNvPicPr>
            <a:picLocks noChangeAspect="1"/>
          </p:cNvPicPr>
          <p:nvPr/>
        </p:nvPicPr>
        <p:blipFill rotWithShape="1">
          <a:blip r:embed="rId3"/>
          <a:srcRect l="11870" t="88500" r="35090" b="7480"/>
          <a:stretch>
            <a:fillRect/>
          </a:stretch>
        </p:blipFill>
        <p:spPr>
          <a:xfrm>
            <a:off x="6096000" y="5873751"/>
            <a:ext cx="5141941" cy="520211"/>
          </a:xfrm>
          <a:prstGeom prst="rect">
            <a:avLst/>
          </a:prstGeom>
        </p:spPr>
      </p:pic>
      <p:pic>
        <p:nvPicPr>
          <p:cNvPr id="99" name="그림 98"/>
          <p:cNvPicPr>
            <a:picLocks noChangeAspect="1"/>
          </p:cNvPicPr>
          <p:nvPr/>
        </p:nvPicPr>
        <p:blipFill rotWithShape="1">
          <a:blip r:embed="rId3"/>
          <a:srcRect l="11870" t="76210" r="26590" b="18340"/>
          <a:stretch>
            <a:fillRect/>
          </a:stretch>
        </p:blipFill>
        <p:spPr>
          <a:xfrm>
            <a:off x="6096000" y="5220433"/>
            <a:ext cx="5027132" cy="593480"/>
          </a:xfrm>
          <a:prstGeom prst="rect">
            <a:avLst/>
          </a:prstGeom>
        </p:spPr>
      </p:pic>
      <p:grpSp>
        <p:nvGrpSpPr>
          <p:cNvPr id="103" name="그룹 102"/>
          <p:cNvGrpSpPr/>
          <p:nvPr/>
        </p:nvGrpSpPr>
        <p:grpSpPr>
          <a:xfrm>
            <a:off x="6096000" y="3113942"/>
            <a:ext cx="5021384" cy="1850959"/>
            <a:chOff x="6096000" y="3175000"/>
            <a:chExt cx="5021384" cy="1850959"/>
          </a:xfrm>
        </p:grpSpPr>
        <p:pic>
          <p:nvPicPr>
            <p:cNvPr id="100" name="그림 99"/>
            <p:cNvPicPr>
              <a:picLocks noChangeAspect="1"/>
            </p:cNvPicPr>
            <p:nvPr/>
          </p:nvPicPr>
          <p:blipFill rotWithShape="1">
            <a:blip r:embed="rId4"/>
            <a:srcRect l="16860" t="22260" r="18990" b="60010"/>
            <a:stretch>
              <a:fillRect/>
            </a:stretch>
          </p:blipFill>
          <p:spPr>
            <a:xfrm>
              <a:off x="6096000" y="3175000"/>
              <a:ext cx="5021384" cy="1850960"/>
            </a:xfrm>
            <a:prstGeom prst="rect">
              <a:avLst/>
            </a:prstGeom>
          </p:spPr>
        </p:pic>
        <p:sp>
          <p:nvSpPr>
            <p:cNvPr id="101" name="TextBox 100"/>
            <p:cNvSpPr txBox="1"/>
            <p:nvPr/>
          </p:nvSpPr>
          <p:spPr>
            <a:xfrm>
              <a:off x="7054606" y="4511185"/>
              <a:ext cx="1123461" cy="367618"/>
            </a:xfrm>
            <a:prstGeom prst="rect">
              <a:avLst/>
            </a:prstGeom>
          </p:spPr>
          <p:txBody>
            <a:bodyPr wrap="square">
              <a:spAutoFit/>
            </a:bodyPr>
            <a:lstStyle/>
            <a:p>
              <a:pPr algn="ctr">
                <a:defRPr/>
              </a:pPr>
              <a:r>
                <a:rPr lang="ko-KR" altLang="en-US" dirty="0"/>
                <a:t>전체</a:t>
              </a:r>
            </a:p>
          </p:txBody>
        </p:sp>
        <p:sp>
          <p:nvSpPr>
            <p:cNvPr id="102" name="TextBox 101"/>
            <p:cNvSpPr txBox="1"/>
            <p:nvPr/>
          </p:nvSpPr>
          <p:spPr>
            <a:xfrm>
              <a:off x="8635512" y="4549285"/>
              <a:ext cx="1123461" cy="367618"/>
            </a:xfrm>
            <a:prstGeom prst="rect">
              <a:avLst/>
            </a:prstGeom>
          </p:spPr>
          <p:txBody>
            <a:bodyPr wrap="square">
              <a:spAutoFit/>
            </a:bodyPr>
            <a:lstStyle/>
            <a:p>
              <a:pPr algn="ctr">
                <a:defRPr/>
              </a:pPr>
              <a:r>
                <a:rPr lang="en-US" altLang="ko-KR" dirty="0"/>
                <a:t>9.67</a:t>
              </a:r>
            </a:p>
          </p:txBody>
        </p:sp>
      </p:grpSp>
      <p:pic>
        <p:nvPicPr>
          <p:cNvPr id="104" name="그림 103"/>
          <p:cNvPicPr>
            <a:picLocks noChangeAspect="1"/>
          </p:cNvPicPr>
          <p:nvPr/>
        </p:nvPicPr>
        <p:blipFill rotWithShape="1">
          <a:blip r:embed="rId5"/>
          <a:srcRect l="30060" t="26230" r="66130" b="39130"/>
          <a:stretch>
            <a:fillRect/>
          </a:stretch>
        </p:blipFill>
        <p:spPr>
          <a:xfrm rot="16216472">
            <a:off x="1975680" y="896151"/>
            <a:ext cx="411253" cy="2806322"/>
          </a:xfrm>
          <a:prstGeom prst="rect">
            <a:avLst/>
          </a:prstGeom>
        </p:spPr>
      </p:pic>
      <p:pic>
        <p:nvPicPr>
          <p:cNvPr id="105" name="그림 104"/>
          <p:cNvPicPr>
            <a:picLocks noChangeAspect="1"/>
          </p:cNvPicPr>
          <p:nvPr/>
        </p:nvPicPr>
        <p:blipFill rotWithShape="1">
          <a:blip r:embed="rId5"/>
          <a:srcRect l="19360" t="26230" r="72970" b="39130"/>
          <a:stretch>
            <a:fillRect/>
          </a:stretch>
        </p:blipFill>
        <p:spPr>
          <a:xfrm rot="16216472">
            <a:off x="4482709" y="1180741"/>
            <a:ext cx="654713" cy="2220957"/>
          </a:xfrm>
          <a:prstGeom prst="rect">
            <a:avLst/>
          </a:prstGeom>
        </p:spPr>
      </p:pic>
      <mc:AlternateContent xmlns:mc="http://schemas.openxmlformats.org/markup-compatibility/2006" xmlns:a14="http://schemas.microsoft.com/office/drawing/2010/main">
        <mc:Choice Requires="a14">
          <p:sp>
            <p:nvSpPr>
              <p:cNvPr id="106" name="자유형: 도형 105"/>
              <p:cNvSpPr/>
              <p:nvPr/>
            </p:nvSpPr>
            <p:spPr>
              <a:xfrm>
                <a:off x="6096000" y="1997441"/>
                <a:ext cx="5105400" cy="619125"/>
              </a:xfrm>
              <a:custGeom>
                <a:avLst/>
                <a:gdLst/>
                <a:ahLst/>
                <a:cxnLst>
                  <a:cxn ang="3cd4">
                    <a:pos x="hc" y="t"/>
                  </a:cxn>
                  <a:cxn ang="cd2">
                    <a:pos x="l" y="vc"/>
                  </a:cxn>
                  <a:cxn ang="cd4">
                    <a:pos x="hc" y="b"/>
                  </a:cxn>
                  <a:cxn ang="0">
                    <a:pos x="r" y="vc"/>
                  </a:cxn>
                </a:cxnLst>
                <a:rect l="l" t="t" r="r" b="b"/>
                <a:pathLst>
                  <a:path w="914400" h="914400">
                    <a:moveTo>
                      <a:pt x="0" y="0"/>
                    </a:moveTo>
                    <a:lnTo>
                      <a:pt x="914400" y="0"/>
                    </a:lnTo>
                    <a:lnTo>
                      <a:pt x="914400" y="914400"/>
                    </a:lnTo>
                    <a:lnTo>
                      <a:pt x="0" y="914400"/>
                    </a:lnTo>
                    <a:close/>
                  </a:path>
                </a:pathLst>
              </a:custGeom>
              <a:solidFill>
                <a:schemeClr val="accent3"/>
              </a:solidFill>
            </p:spPr>
            <p:txBody>
              <a:bodyPr/>
              <a:lstStyle/>
              <a:p>
                <a:pPr algn="l"/>
                <a14:m>
                  <m:oMathPara xmlns:m="http://schemas.openxmlformats.org/officeDocument/2006/math">
                    <m:oMathParaPr>
                      <m:jc m:val="left"/>
                    </m:oMathParaPr>
                    <m:oMath xmlns:m="http://schemas.openxmlformats.org/officeDocument/2006/math">
                      <m:r>
                        <a:rPr sz="1400" i="1">
                          <a:latin typeface="Cambria Math"/>
                          <a:sym typeface="Cambria Math"/>
                        </a:rPr>
                        <m:t>𝑆𝐷</m:t>
                      </m:r>
                      <m:r>
                        <a:rPr sz="1400" i="1">
                          <a:latin typeface="Cambria Math"/>
                          <a:sym typeface="Cambria Math"/>
                        </a:rPr>
                        <m:t>(</m:t>
                      </m:r>
                      <m:r>
                        <a:rPr sz="1400" i="1">
                          <a:latin typeface="Cambria Math"/>
                          <a:sym typeface="Cambria Math"/>
                        </a:rPr>
                        <m:t>𝐴</m:t>
                      </m:r>
                      <m:r>
                        <a:rPr sz="1400" i="1">
                          <a:latin typeface="Cambria Math"/>
                          <a:sym typeface="Cambria Math"/>
                        </a:rPr>
                        <m:t>) </m:t>
                      </m:r>
                      <m:r>
                        <a:rPr sz="1400">
                          <a:latin typeface="Cambria Math"/>
                          <a:sym typeface="Cambria Math"/>
                        </a:rPr>
                        <m:t>= </m:t>
                      </m:r>
                      <m:sSub>
                        <m:sSubPr>
                          <m:ctrlPr>
                            <a:rPr sz="1400" i="1">
                              <a:latin typeface="Cambria Math" panose="02040503050406030204" pitchFamily="18" charset="0"/>
                              <a:sym typeface="Cambria Math"/>
                            </a:rPr>
                          </m:ctrlPr>
                        </m:sSubPr>
                        <m:e>
                          <m:r>
                            <a:rPr sz="1400" i="1">
                              <a:latin typeface="Cambria Math"/>
                              <a:sym typeface="Cambria Math"/>
                            </a:rPr>
                            <m:t>𝑤</m:t>
                          </m:r>
                        </m:e>
                        <m:sub>
                          <m:r>
                            <a:rPr sz="1400" i="1">
                              <a:latin typeface="Cambria Math"/>
                              <a:sym typeface="Cambria Math"/>
                            </a:rPr>
                            <m:t>1 </m:t>
                          </m:r>
                        </m:sub>
                      </m:sSub>
                      <m:sSub>
                        <m:sSubPr>
                          <m:ctrlPr>
                            <a:rPr sz="1400" i="1">
                              <a:latin typeface="Cambria Math" panose="02040503050406030204" pitchFamily="18" charset="0"/>
                              <a:sym typeface="Cambria Math"/>
                            </a:rPr>
                          </m:ctrlPr>
                        </m:sSubPr>
                        <m:e>
                          <m:r>
                            <a:rPr sz="1400" i="1">
                              <a:latin typeface="Cambria Math"/>
                              <a:sym typeface="Cambria Math"/>
                            </a:rPr>
                            <m:t>𝑠</m:t>
                          </m:r>
                        </m:e>
                        <m:sub>
                          <m:r>
                            <a:rPr sz="1400" i="1">
                              <a:latin typeface="Cambria Math"/>
                              <a:sym typeface="Cambria Math"/>
                            </a:rPr>
                            <m:t>1 </m:t>
                          </m:r>
                        </m:sub>
                      </m:sSub>
                      <m:r>
                        <a:rPr sz="1400" i="1">
                          <a:latin typeface="Cambria Math"/>
                          <a:sym typeface="Cambria Math"/>
                        </a:rPr>
                        <m:t> + </m:t>
                      </m:r>
                      <m:sSub>
                        <m:sSubPr>
                          <m:ctrlPr>
                            <a:rPr sz="1400" i="1">
                              <a:latin typeface="Cambria Math" panose="02040503050406030204" pitchFamily="18" charset="0"/>
                              <a:sym typeface="Cambria Math"/>
                            </a:rPr>
                          </m:ctrlPr>
                        </m:sSubPr>
                        <m:e>
                          <m:r>
                            <a:rPr sz="1400" i="1">
                              <a:latin typeface="Cambria Math"/>
                              <a:sym typeface="Cambria Math"/>
                            </a:rPr>
                            <m:t>𝑤</m:t>
                          </m:r>
                        </m:e>
                        <m:sub>
                          <m:r>
                            <a:rPr sz="1400" i="1">
                              <a:latin typeface="Cambria Math"/>
                              <a:sym typeface="Cambria Math"/>
                            </a:rPr>
                            <m:t>2</m:t>
                          </m:r>
                        </m:sub>
                      </m:sSub>
                      <m:sSub>
                        <m:sSubPr>
                          <m:ctrlPr>
                            <a:rPr sz="1400" i="1">
                              <a:latin typeface="Cambria Math" panose="02040503050406030204" pitchFamily="18" charset="0"/>
                              <a:sym typeface="Cambria Math"/>
                            </a:rPr>
                          </m:ctrlPr>
                        </m:sSubPr>
                        <m:e>
                          <m:r>
                            <a:rPr sz="1400" i="1">
                              <a:latin typeface="Cambria Math"/>
                              <a:sym typeface="Cambria Math"/>
                            </a:rPr>
                            <m:t>𝑠</m:t>
                          </m:r>
                        </m:e>
                        <m:sub>
                          <m:r>
                            <a:rPr sz="1400" i="1">
                              <a:latin typeface="Cambria Math"/>
                              <a:sym typeface="Cambria Math"/>
                            </a:rPr>
                            <m:t>2 </m:t>
                          </m:r>
                        </m:sub>
                      </m:sSub>
                      <m:r>
                        <a:rPr sz="1400" i="1">
                          <a:latin typeface="Cambria Math"/>
                          <a:sym typeface="Cambria Math"/>
                        </a:rPr>
                        <m:t> + </m:t>
                      </m:r>
                      <m:sSub>
                        <m:sSubPr>
                          <m:ctrlPr>
                            <a:rPr sz="1400" i="1">
                              <a:latin typeface="Cambria Math" panose="02040503050406030204" pitchFamily="18" charset="0"/>
                              <a:sym typeface="Cambria Math"/>
                            </a:rPr>
                          </m:ctrlPr>
                        </m:sSubPr>
                        <m:e>
                          <m:r>
                            <a:rPr sz="1400" i="1">
                              <a:latin typeface="Cambria Math"/>
                              <a:sym typeface="Cambria Math"/>
                            </a:rPr>
                            <m:t>𝑤</m:t>
                          </m:r>
                        </m:e>
                        <m:sub>
                          <m:r>
                            <a:rPr sz="1400" i="1">
                              <a:latin typeface="Cambria Math"/>
                              <a:sym typeface="Cambria Math"/>
                            </a:rPr>
                            <m:t>3</m:t>
                          </m:r>
                        </m:sub>
                      </m:sSub>
                      <m:sSub>
                        <m:sSubPr>
                          <m:ctrlPr>
                            <a:rPr sz="1400" i="1">
                              <a:latin typeface="Cambria Math" panose="02040503050406030204" pitchFamily="18" charset="0"/>
                              <a:sym typeface="Cambria Math"/>
                            </a:rPr>
                          </m:ctrlPr>
                        </m:sSubPr>
                        <m:e>
                          <m:r>
                            <a:rPr sz="1400" i="1">
                              <a:latin typeface="Cambria Math"/>
                              <a:sym typeface="Cambria Math"/>
                            </a:rPr>
                            <m:t>𝑠</m:t>
                          </m:r>
                        </m:e>
                        <m:sub>
                          <m:r>
                            <a:rPr sz="1400" i="1">
                              <a:latin typeface="Cambria Math"/>
                              <a:sym typeface="Cambria Math"/>
                            </a:rPr>
                            <m:t>3</m:t>
                          </m:r>
                        </m:sub>
                      </m:sSub>
                      <m:r>
                        <a:rPr sz="1400" i="1">
                          <a:latin typeface="Cambria Math"/>
                          <a:sym typeface="Cambria Math"/>
                        </a:rPr>
                        <m:t> + ∙∙∙ + </m:t>
                      </m:r>
                      <m:sSub>
                        <m:sSubPr>
                          <m:ctrlPr>
                            <a:rPr sz="1400" i="1">
                              <a:latin typeface="Cambria Math" panose="02040503050406030204" pitchFamily="18" charset="0"/>
                              <a:sym typeface="Cambria Math"/>
                            </a:rPr>
                          </m:ctrlPr>
                        </m:sSubPr>
                        <m:e>
                          <m:r>
                            <a:rPr sz="1400" i="1">
                              <a:latin typeface="Cambria Math"/>
                              <a:sym typeface="Cambria Math"/>
                            </a:rPr>
                            <m:t>𝑤</m:t>
                          </m:r>
                        </m:e>
                        <m:sub>
                          <m:r>
                            <a:rPr sz="1400" i="1">
                              <a:latin typeface="Cambria Math"/>
                              <a:sym typeface="Cambria Math"/>
                            </a:rPr>
                            <m:t>𝑛</m:t>
                          </m:r>
                        </m:sub>
                      </m:sSub>
                      <m:sSub>
                        <m:sSubPr>
                          <m:ctrlPr>
                            <a:rPr sz="1400" i="1">
                              <a:latin typeface="Cambria Math" panose="02040503050406030204" pitchFamily="18" charset="0"/>
                              <a:sym typeface="Cambria Math"/>
                            </a:rPr>
                          </m:ctrlPr>
                        </m:sSubPr>
                        <m:e>
                          <m:r>
                            <a:rPr sz="1400" i="1">
                              <a:latin typeface="Cambria Math"/>
                              <a:sym typeface="Cambria Math"/>
                            </a:rPr>
                            <m:t>𝑠</m:t>
                          </m:r>
                        </m:e>
                        <m:sub>
                          <m:r>
                            <a:rPr sz="1400" i="1">
                              <a:latin typeface="Cambria Math"/>
                              <a:sym typeface="Cambria Math"/>
                            </a:rPr>
                            <m:t>𝑛</m:t>
                          </m:r>
                          <m:r>
                            <a:rPr sz="1400" i="1">
                              <a:latin typeface="Cambria Math"/>
                              <a:sym typeface="Cambria Math"/>
                            </a:rPr>
                            <m:t> </m:t>
                          </m:r>
                        </m:sub>
                      </m:sSub>
                    </m:oMath>
                  </m:oMathPara>
                </a14:m>
                <a:endParaRPr/>
              </a:p>
              <a:p>
                <a:pPr algn="l"/>
                <a14:m>
                  <m:oMathPara xmlns:m="http://schemas.openxmlformats.org/officeDocument/2006/math">
                    <m:oMathParaPr>
                      <m:jc m:val="left"/>
                    </m:oMathParaPr>
                    <m:oMath xmlns:m="http://schemas.openxmlformats.org/officeDocument/2006/math">
                      <m:r>
                        <a:rPr sz="1400" i="1">
                          <a:latin typeface="Cambria Math"/>
                          <a:sym typeface="Cambria Math"/>
                        </a:rPr>
                        <m:t>[</m:t>
                      </m:r>
                      <m:sSub>
                        <m:sSubPr>
                          <m:ctrlPr>
                            <a:rPr sz="1400" i="1">
                              <a:latin typeface="Cambria Math" panose="02040503050406030204" pitchFamily="18" charset="0"/>
                              <a:sym typeface="Cambria Math"/>
                            </a:rPr>
                          </m:ctrlPr>
                        </m:sSubPr>
                        <m:e>
                          <m:r>
                            <a:rPr sz="1400" i="1">
                              <a:latin typeface="Cambria Math"/>
                              <a:sym typeface="Cambria Math"/>
                            </a:rPr>
                            <m:t>𝑤</m:t>
                          </m:r>
                        </m:e>
                        <m:sub>
                          <m:r>
                            <a:rPr sz="1400" i="1">
                              <a:latin typeface="Cambria Math"/>
                              <a:sym typeface="Cambria Math"/>
                            </a:rPr>
                            <m:t>1 </m:t>
                          </m:r>
                        </m:sub>
                      </m:sSub>
                      <m:r>
                        <a:rPr sz="1400" i="1">
                          <a:latin typeface="Cambria Math"/>
                          <a:sym typeface="Cambria Math"/>
                        </a:rPr>
                        <m:t>, </m:t>
                      </m:r>
                      <m:sSub>
                        <m:sSubPr>
                          <m:ctrlPr>
                            <a:rPr sz="1400" i="1">
                              <a:latin typeface="Cambria Math" panose="02040503050406030204" pitchFamily="18" charset="0"/>
                              <a:sym typeface="Cambria Math"/>
                            </a:rPr>
                          </m:ctrlPr>
                        </m:sSubPr>
                        <m:e>
                          <m:r>
                            <a:rPr sz="1400" i="1">
                              <a:latin typeface="Cambria Math"/>
                              <a:sym typeface="Cambria Math"/>
                            </a:rPr>
                            <m:t>𝑤</m:t>
                          </m:r>
                        </m:e>
                        <m:sub>
                          <m:r>
                            <a:rPr sz="1400" i="1">
                              <a:latin typeface="Cambria Math"/>
                              <a:sym typeface="Cambria Math"/>
                            </a:rPr>
                            <m:t>2</m:t>
                          </m:r>
                        </m:sub>
                      </m:sSub>
                      <m:r>
                        <a:rPr sz="1400" i="1">
                          <a:latin typeface="Cambria Math"/>
                          <a:sym typeface="Cambria Math"/>
                        </a:rPr>
                        <m:t>, </m:t>
                      </m:r>
                      <m:sSub>
                        <m:sSubPr>
                          <m:ctrlPr>
                            <a:rPr sz="1400" i="1">
                              <a:latin typeface="Cambria Math" panose="02040503050406030204" pitchFamily="18" charset="0"/>
                              <a:sym typeface="Cambria Math"/>
                            </a:rPr>
                          </m:ctrlPr>
                        </m:sSubPr>
                        <m:e>
                          <m:r>
                            <a:rPr sz="1400" i="1">
                              <a:latin typeface="Cambria Math"/>
                              <a:sym typeface="Cambria Math"/>
                            </a:rPr>
                            <m:t>𝑤</m:t>
                          </m:r>
                        </m:e>
                        <m:sub>
                          <m:r>
                            <a:rPr sz="1400" i="1">
                              <a:latin typeface="Cambria Math"/>
                              <a:sym typeface="Cambria Math"/>
                            </a:rPr>
                            <m:t>3 </m:t>
                          </m:r>
                        </m:sub>
                      </m:sSub>
                      <m:r>
                        <a:rPr sz="1400" i="1">
                          <a:latin typeface="Cambria Math"/>
                          <a:sym typeface="Cambria Math"/>
                        </a:rPr>
                        <m:t> : </m:t>
                      </m:r>
                      <m:r>
                        <a:rPr sz="1400" i="1">
                          <a:latin typeface="Cambria Math"/>
                          <a:sym typeface="Cambria Math"/>
                        </a:rPr>
                        <m:t>𝑟𝑎𝑡𝑖𝑜</m:t>
                      </m:r>
                      <m:r>
                        <a:rPr sz="1400" i="1">
                          <a:latin typeface="Cambria Math"/>
                          <a:sym typeface="Cambria Math"/>
                        </a:rPr>
                        <m:t> </m:t>
                      </m:r>
                      <m:r>
                        <a:rPr sz="1400" i="1">
                          <a:latin typeface="Cambria Math"/>
                          <a:sym typeface="Cambria Math"/>
                        </a:rPr>
                        <m:t>𝑜𝑓</m:t>
                      </m:r>
                      <m:r>
                        <a:rPr sz="1400" i="1">
                          <a:latin typeface="Cambria Math"/>
                          <a:sym typeface="Cambria Math"/>
                        </a:rPr>
                        <m:t> </m:t>
                      </m:r>
                      <m:r>
                        <a:rPr sz="1400" i="1">
                          <a:latin typeface="Cambria Math"/>
                          <a:sym typeface="Cambria Math"/>
                        </a:rPr>
                        <m:t>𝑠𝑢𝑏𝑠𝑒𝑡</m:t>
                      </m:r>
                      <m:r>
                        <a:rPr sz="1400" i="1">
                          <a:latin typeface="Cambria Math"/>
                          <a:sym typeface="Cambria Math"/>
                        </a:rPr>
                        <m:t> / </m:t>
                      </m:r>
                      <m:sSub>
                        <m:sSubPr>
                          <m:ctrlPr>
                            <a:rPr sz="1400" i="1">
                              <a:latin typeface="Cambria Math" panose="02040503050406030204" pitchFamily="18" charset="0"/>
                              <a:sym typeface="Cambria Math"/>
                            </a:rPr>
                          </m:ctrlPr>
                        </m:sSubPr>
                        <m:e>
                          <m:r>
                            <a:rPr sz="1400" i="1">
                              <a:latin typeface="Cambria Math"/>
                              <a:sym typeface="Cambria Math"/>
                            </a:rPr>
                            <m:t>𝑠</m:t>
                          </m:r>
                        </m:e>
                        <m:sub>
                          <m:r>
                            <a:rPr sz="1400" i="1">
                              <a:latin typeface="Cambria Math"/>
                              <a:sym typeface="Cambria Math"/>
                            </a:rPr>
                            <m:t>1 </m:t>
                          </m:r>
                        </m:sub>
                      </m:sSub>
                      <m:r>
                        <a:rPr sz="1400" i="1">
                          <a:latin typeface="Cambria Math"/>
                          <a:sym typeface="Cambria Math"/>
                        </a:rPr>
                        <m:t>, </m:t>
                      </m:r>
                      <m:sSub>
                        <m:sSubPr>
                          <m:ctrlPr>
                            <a:rPr sz="1400" i="1">
                              <a:latin typeface="Cambria Math" panose="02040503050406030204" pitchFamily="18" charset="0"/>
                              <a:sym typeface="Cambria Math"/>
                            </a:rPr>
                          </m:ctrlPr>
                        </m:sSubPr>
                        <m:e>
                          <m:r>
                            <a:rPr sz="1400" i="1">
                              <a:latin typeface="Cambria Math"/>
                              <a:sym typeface="Cambria Math"/>
                            </a:rPr>
                            <m:t>𝑠</m:t>
                          </m:r>
                        </m:e>
                        <m:sub>
                          <m:r>
                            <a:rPr sz="1400" i="1">
                              <a:latin typeface="Cambria Math"/>
                              <a:sym typeface="Cambria Math"/>
                            </a:rPr>
                            <m:t>2 </m:t>
                          </m:r>
                        </m:sub>
                      </m:sSub>
                      <m:r>
                        <a:rPr sz="1400" i="1">
                          <a:latin typeface="Cambria Math"/>
                          <a:sym typeface="Cambria Math"/>
                        </a:rPr>
                        <m:t>, </m:t>
                      </m:r>
                      <m:sSub>
                        <m:sSubPr>
                          <m:ctrlPr>
                            <a:rPr sz="1400" i="1">
                              <a:latin typeface="Cambria Math" panose="02040503050406030204" pitchFamily="18" charset="0"/>
                              <a:sym typeface="Cambria Math"/>
                            </a:rPr>
                          </m:ctrlPr>
                        </m:sSubPr>
                        <m:e>
                          <m:r>
                            <a:rPr sz="1400" i="1">
                              <a:latin typeface="Cambria Math"/>
                              <a:sym typeface="Cambria Math"/>
                            </a:rPr>
                            <m:t>𝑠</m:t>
                          </m:r>
                        </m:e>
                        <m:sub>
                          <m:r>
                            <a:rPr sz="1400" i="1">
                              <a:latin typeface="Cambria Math"/>
                              <a:sym typeface="Cambria Math"/>
                            </a:rPr>
                            <m:t>3 </m:t>
                          </m:r>
                        </m:sub>
                      </m:sSub>
                      <m:r>
                        <a:rPr sz="1400" i="1">
                          <a:latin typeface="Cambria Math"/>
                          <a:sym typeface="Cambria Math"/>
                        </a:rPr>
                        <m:t> : </m:t>
                      </m:r>
                      <m:r>
                        <a:rPr sz="1400" i="1">
                          <a:latin typeface="Cambria Math"/>
                          <a:sym typeface="Cambria Math"/>
                        </a:rPr>
                        <m:t>𝑠𝑡𝑎𝑛𝑑𝑎𝑟𝑑</m:t>
                      </m:r>
                      <m:r>
                        <a:rPr sz="1400" i="1">
                          <a:latin typeface="Cambria Math"/>
                          <a:sym typeface="Cambria Math"/>
                        </a:rPr>
                        <m:t> </m:t>
                      </m:r>
                      <m:r>
                        <a:rPr sz="1400" i="1">
                          <a:latin typeface="Cambria Math"/>
                          <a:sym typeface="Cambria Math"/>
                        </a:rPr>
                        <m:t>𝑑𝑒𝑣𝑖𝑎𝑡𝑖𝑜𝑛</m:t>
                      </m:r>
                      <m:r>
                        <a:rPr sz="1400" i="1">
                          <a:latin typeface="Cambria Math"/>
                          <a:sym typeface="Cambria Math"/>
                        </a:rPr>
                        <m:t>]</m:t>
                      </m:r>
                    </m:oMath>
                  </m:oMathPara>
                </a14:m>
                <a:endParaRPr/>
              </a:p>
            </p:txBody>
          </p:sp>
        </mc:Choice>
        <mc:Fallback xmlns="" xmlns:c="http://schemas.openxmlformats.org/drawingml/2006/chart" xmlns:dgm="http://schemas.openxmlformats.org/drawingml/2006/diagram" xmlns:dsp="http://schemas.microsoft.com/office/drawing/2008/diagram">
          <p:sp>
            <p:nvSpPr>
              <p:cNvPr id="106" name=""/>
              <p:cNvSpPr txBox="1"/>
              <p:nvPr/>
            </p:nvSpPr>
            <p:spPr>
              <a:xfrm>
                <a:off x="6096000" y="1997441"/>
                <a:ext cx="5105400" cy="619125"/>
              </a:xfrm>
              <a:prstGeom prst="rect">
                <a:avLst/>
              </a:prstGeom>
              <a:blipFill rotWithShape="1">
                <a:blip r:embed="rId9"/>
                <a:stretch>
                  <a:fillRect/>
                </a:stretch>
              </a:blipFill>
            </p:spPr>
          </p:sp>
        </mc:Fallback>
      </mc:AlternateContent>
      <p:sp>
        <p:nvSpPr>
          <p:cNvPr id="16" name="직사각형 15">
            <a:extLst>
              <a:ext uri="{FF2B5EF4-FFF2-40B4-BE49-F238E27FC236}">
                <a16:creationId xmlns:a16="http://schemas.microsoft.com/office/drawing/2014/main" id="{746575A0-117E-4D9E-8E59-07C39B31FC5A}"/>
              </a:ext>
            </a:extLst>
          </p:cNvPr>
          <p:cNvSpPr/>
          <p:nvPr/>
        </p:nvSpPr>
        <p:spPr>
          <a:xfrm>
            <a:off x="-224983" y="159272"/>
            <a:ext cx="11462924" cy="693420"/>
          </a:xfrm>
          <a:prstGeom prst="rect">
            <a:avLst/>
          </a:prstGeom>
        </p:spPr>
        <p:txBody>
          <a:bodyPr wrap="square">
            <a:spAutoFit/>
          </a:bodyPr>
          <a:lstStyle/>
          <a:p>
            <a:pPr algn="ctr" latinLnBrk="0">
              <a:defRPr/>
            </a:pPr>
            <a:r>
              <a:rPr lang="en-US" altLang="ko-KR" sz="4000" b="1" kern="0" dirty="0">
                <a:solidFill>
                  <a:prstClr val="white"/>
                </a:solidFill>
                <a:latin typeface="야놀자 야체 B"/>
                <a:ea typeface="야놀자 야체 B"/>
              </a:rPr>
              <a:t>  (Plus) Regression of Decision Tree</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7"/>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Training - Recursive Partition </a:t>
            </a:r>
          </a:p>
        </p:txBody>
      </p:sp>
      <p:sp>
        <p:nvSpPr>
          <p:cNvPr id="66" name="직사각형 18"/>
          <p:cNvSpPr/>
          <p:nvPr/>
        </p:nvSpPr>
        <p:spPr>
          <a:xfrm>
            <a:off x="1631475" y="1431767"/>
            <a:ext cx="8929050" cy="1004728"/>
          </a:xfrm>
          <a:prstGeom prst="rect">
            <a:avLst/>
          </a:prstGeom>
        </p:spPr>
        <p:txBody>
          <a:bodyPr wrap="square">
            <a:spAutoFit/>
          </a:bodyPr>
          <a:lstStyle/>
          <a:p>
            <a:pPr algn="ctr">
              <a:lnSpc>
                <a:spcPct val="150000"/>
              </a:lnSpc>
              <a:defRPr/>
            </a:pPr>
            <a:r>
              <a:rPr lang="en-US" altLang="ko-KR" sz="2000" b="1">
                <a:solidFill>
                  <a:prstClr val="black">
                    <a:lumMod val="75000"/>
                    <a:lumOff val="25000"/>
                  </a:prstClr>
                </a:solidFill>
              </a:rPr>
              <a:t>Recursive Partition : Solution to place Atrributes </a:t>
            </a:r>
            <a:r>
              <a:rPr lang="en-US" altLang="ko-KR" sz="2000" b="1" u="sng">
                <a:solidFill>
                  <a:srgbClr val="FF0000"/>
                </a:solidFill>
              </a:rPr>
              <a:t>recursively</a:t>
            </a:r>
            <a:r>
              <a:rPr lang="en-US" altLang="ko-KR" sz="2000" b="1">
                <a:solidFill>
                  <a:prstClr val="black">
                    <a:lumMod val="75000"/>
                    <a:lumOff val="25000"/>
                  </a:prstClr>
                </a:solidFill>
              </a:rPr>
              <a:t> in the order in which they Maximize </a:t>
            </a:r>
            <a:r>
              <a:rPr lang="en-US" altLang="ko-KR" sz="2000" b="1">
                <a:solidFill>
                  <a:srgbClr val="FF0000"/>
                </a:solidFill>
              </a:rPr>
              <a:t>the Information Gain</a:t>
            </a:r>
            <a:r>
              <a:rPr lang="en-US" altLang="ko-KR" sz="2000" b="1">
                <a:solidFill>
                  <a:prstClr val="black">
                    <a:lumMod val="75000"/>
                    <a:lumOff val="25000"/>
                  </a:prstClr>
                </a:solidFill>
              </a:rPr>
              <a:t> </a:t>
            </a:r>
          </a:p>
        </p:txBody>
      </p:sp>
      <p:pic>
        <p:nvPicPr>
          <p:cNvPr id="77" name="그림 76"/>
          <p:cNvPicPr>
            <a:picLocks noChangeAspect="1"/>
          </p:cNvPicPr>
          <p:nvPr/>
        </p:nvPicPr>
        <p:blipFill rotWithShape="1">
          <a:blip r:embed="rId3"/>
          <a:stretch>
            <a:fillRect/>
          </a:stretch>
        </p:blipFill>
        <p:spPr>
          <a:xfrm>
            <a:off x="708268" y="2810020"/>
            <a:ext cx="4115797" cy="3240648"/>
          </a:xfrm>
          <a:prstGeom prst="rect">
            <a:avLst/>
          </a:prstGeom>
        </p:spPr>
      </p:pic>
      <p:pic>
        <p:nvPicPr>
          <p:cNvPr id="78" name="그림 77"/>
          <p:cNvPicPr>
            <a:picLocks noChangeAspect="1"/>
          </p:cNvPicPr>
          <p:nvPr/>
        </p:nvPicPr>
        <p:blipFill rotWithShape="1">
          <a:blip r:embed="rId4"/>
          <a:stretch>
            <a:fillRect/>
          </a:stretch>
        </p:blipFill>
        <p:spPr>
          <a:xfrm>
            <a:off x="4900247" y="2453248"/>
            <a:ext cx="6737468" cy="3992107"/>
          </a:xfrm>
          <a:prstGeom prst="rect">
            <a:avLst/>
          </a:prstGeom>
        </p:spPr>
      </p:pic>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79" name="TextBox 78"/>
          <p:cNvSpPr txBox="1"/>
          <p:nvPr/>
        </p:nvSpPr>
        <p:spPr>
          <a:xfrm>
            <a:off x="1159187" y="2318091"/>
            <a:ext cx="3075628" cy="470829"/>
          </a:xfrm>
          <a:prstGeom prst="rect">
            <a:avLst/>
          </a:prstGeom>
        </p:spPr>
        <p:txBody>
          <a:bodyPr wrap="none">
            <a:spAutoFit/>
          </a:bodyPr>
          <a:lstStyle/>
          <a:p>
            <a:pPr>
              <a:defRPr/>
            </a:pPr>
            <a:r>
              <a:rPr lang="en-US" altLang="ko-KR" sz="2500">
                <a:ln w="12700" cap="flat" cmpd="sng" algn="ctr">
                  <a:solidFill>
                    <a:schemeClr val="accent1">
                      <a:shade val="20000"/>
                    </a:schemeClr>
                  </a:solidFill>
                  <a:prstDash val="solid"/>
                  <a:miter/>
                </a:ln>
                <a:solidFill>
                  <a:schemeClr val="accent1"/>
                </a:solidFill>
              </a:rPr>
              <a:t>while(Entropy == 0)</a:t>
            </a:r>
          </a:p>
        </p:txBody>
      </p:sp>
      <p:cxnSp>
        <p:nvCxnSpPr>
          <p:cNvPr id="80" name="직선 화살표 연결선 79"/>
          <p:cNvCxnSpPr>
            <a:stCxn id="79" idx="3"/>
          </p:cNvCxnSpPr>
          <p:nvPr/>
        </p:nvCxnSpPr>
        <p:spPr>
          <a:xfrm>
            <a:off x="4234815" y="2553505"/>
            <a:ext cx="707195" cy="3076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7"/>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Training - Recursive Partition </a:t>
            </a:r>
          </a:p>
        </p:txBody>
      </p:sp>
      <p:sp>
        <p:nvSpPr>
          <p:cNvPr id="66" name="직사각형 18"/>
          <p:cNvSpPr/>
          <p:nvPr/>
        </p:nvSpPr>
        <p:spPr>
          <a:xfrm>
            <a:off x="1631475" y="1431767"/>
            <a:ext cx="8929050" cy="1004728"/>
          </a:xfrm>
          <a:prstGeom prst="rect">
            <a:avLst/>
          </a:prstGeom>
        </p:spPr>
        <p:txBody>
          <a:bodyPr wrap="square">
            <a:spAutoFit/>
          </a:bodyPr>
          <a:lstStyle/>
          <a:p>
            <a:pPr algn="ctr">
              <a:lnSpc>
                <a:spcPct val="150000"/>
              </a:lnSpc>
              <a:defRPr/>
            </a:pPr>
            <a:r>
              <a:rPr lang="en-US" altLang="ko-KR" sz="2000" b="1">
                <a:solidFill>
                  <a:prstClr val="black">
                    <a:lumMod val="75000"/>
                    <a:lumOff val="25000"/>
                  </a:prstClr>
                </a:solidFill>
              </a:rPr>
              <a:t>Recursive Partition : Solution to place Atrributes </a:t>
            </a:r>
            <a:r>
              <a:rPr lang="en-US" altLang="ko-KR" sz="2000" b="1" u="sng">
                <a:solidFill>
                  <a:srgbClr val="FF0000"/>
                </a:solidFill>
              </a:rPr>
              <a:t>recursively</a:t>
            </a:r>
            <a:r>
              <a:rPr lang="en-US" altLang="ko-KR" sz="2000" b="1">
                <a:solidFill>
                  <a:prstClr val="black">
                    <a:lumMod val="75000"/>
                    <a:lumOff val="25000"/>
                  </a:prstClr>
                </a:solidFill>
              </a:rPr>
              <a:t> in the order in which they Maximize </a:t>
            </a:r>
            <a:r>
              <a:rPr lang="en-US" altLang="ko-KR" sz="2000" b="1">
                <a:solidFill>
                  <a:srgbClr val="FF0000"/>
                </a:solidFill>
              </a:rPr>
              <a:t>the Information Gain</a:t>
            </a:r>
            <a:r>
              <a:rPr lang="en-US" altLang="ko-KR" sz="2000" b="1">
                <a:solidFill>
                  <a:prstClr val="black">
                    <a:lumMod val="75000"/>
                    <a:lumOff val="25000"/>
                  </a:prstClr>
                </a:solidFill>
              </a:rPr>
              <a:t> </a:t>
            </a:r>
          </a:p>
        </p:txBody>
      </p:sp>
      <p:pic>
        <p:nvPicPr>
          <p:cNvPr id="77" name="그림 76"/>
          <p:cNvPicPr>
            <a:picLocks noChangeAspect="1"/>
          </p:cNvPicPr>
          <p:nvPr/>
        </p:nvPicPr>
        <p:blipFill rotWithShape="1">
          <a:blip r:embed="rId3"/>
          <a:stretch>
            <a:fillRect/>
          </a:stretch>
        </p:blipFill>
        <p:spPr>
          <a:xfrm>
            <a:off x="708268" y="2810020"/>
            <a:ext cx="4115797" cy="3240648"/>
          </a:xfrm>
          <a:prstGeom prst="rect">
            <a:avLst/>
          </a:prstGeom>
        </p:spPr>
      </p:pic>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79" name="그림 78"/>
          <p:cNvPicPr>
            <a:picLocks noChangeAspect="1"/>
          </p:cNvPicPr>
          <p:nvPr/>
        </p:nvPicPr>
        <p:blipFill rotWithShape="1">
          <a:blip r:embed="rId4"/>
          <a:stretch>
            <a:fillRect/>
          </a:stretch>
        </p:blipFill>
        <p:spPr>
          <a:xfrm>
            <a:off x="5190881" y="3770923"/>
            <a:ext cx="5636521" cy="1690956"/>
          </a:xfrm>
          <a:prstGeom prst="rect">
            <a:avLst/>
          </a:prstGeom>
        </p:spPr>
      </p:pic>
      <p:sp>
        <p:nvSpPr>
          <p:cNvPr id="80" name="TextBox 79"/>
          <p:cNvSpPr txBox="1"/>
          <p:nvPr/>
        </p:nvSpPr>
        <p:spPr>
          <a:xfrm>
            <a:off x="5135268" y="3231441"/>
            <a:ext cx="2827972" cy="395679"/>
          </a:xfrm>
          <a:prstGeom prst="rect">
            <a:avLst/>
          </a:prstGeom>
        </p:spPr>
        <p:txBody>
          <a:bodyPr wrap="square">
            <a:spAutoFit/>
          </a:bodyPr>
          <a:lstStyle/>
          <a:p>
            <a:pPr>
              <a:defRPr/>
            </a:pPr>
            <a:r>
              <a:rPr lang="en-US" altLang="ko-KR" sz="2000" b="1">
                <a:solidFill>
                  <a:srgbClr val="FF0000"/>
                </a:solidFill>
              </a:rPr>
              <a:t>the Information Gain</a:t>
            </a:r>
            <a:r>
              <a:rPr lang="en-US" altLang="ko-KR" sz="2000" b="1">
                <a:solidFill>
                  <a:prstClr val="black">
                    <a:lumMod val="75000"/>
                    <a:lumOff val="25000"/>
                  </a:prstClr>
                </a:solidFill>
              </a:rPr>
              <a:t> </a:t>
            </a: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7"/>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Training - Pruning </a:t>
            </a:r>
          </a:p>
        </p:txBody>
      </p:sp>
      <p:sp>
        <p:nvSpPr>
          <p:cNvPr id="66" name="직사각형 18"/>
          <p:cNvSpPr/>
          <p:nvPr/>
        </p:nvSpPr>
        <p:spPr>
          <a:xfrm>
            <a:off x="935417" y="1431767"/>
            <a:ext cx="10260109" cy="547528"/>
          </a:xfrm>
          <a:prstGeom prst="rect">
            <a:avLst/>
          </a:prstGeom>
        </p:spPr>
        <p:txBody>
          <a:bodyPr wrap="square">
            <a:spAutoFit/>
          </a:bodyPr>
          <a:lstStyle/>
          <a:p>
            <a:pPr algn="ctr">
              <a:lnSpc>
                <a:spcPct val="150000"/>
              </a:lnSpc>
              <a:defRPr/>
            </a:pPr>
            <a:r>
              <a:rPr lang="en-US" altLang="ko-KR" sz="2000" b="1">
                <a:solidFill>
                  <a:prstClr val="black">
                    <a:lumMod val="75000"/>
                    <a:lumOff val="25000"/>
                  </a:prstClr>
                </a:solidFill>
              </a:rPr>
              <a:t>Pruning : Rearrange the Partition,</a:t>
            </a:r>
            <a:r>
              <a:rPr lang="ko-KR" altLang="en-US" sz="2000" b="1">
                <a:solidFill>
                  <a:prstClr val="black">
                    <a:lumMod val="75000"/>
                    <a:lumOff val="25000"/>
                  </a:prstClr>
                </a:solidFill>
              </a:rPr>
              <a:t> </a:t>
            </a:r>
            <a:r>
              <a:rPr lang="en-US" altLang="ko-KR" sz="2000" b="1">
                <a:solidFill>
                  <a:prstClr val="black">
                    <a:lumMod val="75000"/>
                    <a:lumOff val="25000"/>
                  </a:prstClr>
                </a:solidFill>
              </a:rPr>
              <a:t>(</a:t>
            </a:r>
            <a:r>
              <a:rPr lang="ko-KR" altLang="en-US" sz="2000" b="1">
                <a:solidFill>
                  <a:prstClr val="black">
                    <a:lumMod val="75000"/>
                    <a:lumOff val="25000"/>
                  </a:prstClr>
                </a:solidFill>
              </a:rPr>
              <a:t> </a:t>
            </a:r>
            <a:r>
              <a:rPr lang="en-US" altLang="ko-KR" sz="2000" b="1">
                <a:solidFill>
                  <a:prstClr val="black">
                    <a:lumMod val="75000"/>
                    <a:lumOff val="25000"/>
                  </a:prstClr>
                </a:solidFill>
              </a:rPr>
              <a:t>=</a:t>
            </a:r>
            <a:r>
              <a:rPr lang="ko-KR" altLang="en-US" sz="2000" b="1">
                <a:solidFill>
                  <a:prstClr val="black">
                    <a:lumMod val="75000"/>
                    <a:lumOff val="25000"/>
                  </a:prstClr>
                </a:solidFill>
              </a:rPr>
              <a:t> </a:t>
            </a:r>
            <a:r>
              <a:rPr lang="en-US" altLang="ko-KR" sz="2000" b="1">
                <a:solidFill>
                  <a:srgbClr val="FF0000"/>
                </a:solidFill>
              </a:rPr>
              <a:t>Incorporate</a:t>
            </a:r>
            <a:r>
              <a:rPr lang="en-US" altLang="ko-KR" sz="2000" b="1">
                <a:solidFill>
                  <a:prstClr val="black">
                    <a:lumMod val="75000"/>
                    <a:lumOff val="25000"/>
                  </a:prstClr>
                </a:solidFill>
              </a:rPr>
              <a:t> areas that are too detailed)</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81" name="그림 80"/>
          <p:cNvPicPr>
            <a:picLocks noChangeAspect="1"/>
          </p:cNvPicPr>
          <p:nvPr/>
        </p:nvPicPr>
        <p:blipFill rotWithShape="1">
          <a:blip r:embed="rId3"/>
          <a:stretch>
            <a:fillRect/>
          </a:stretch>
        </p:blipFill>
        <p:spPr>
          <a:xfrm>
            <a:off x="1146359" y="2129790"/>
            <a:ext cx="5157236" cy="1853515"/>
          </a:xfrm>
          <a:prstGeom prst="rect">
            <a:avLst/>
          </a:prstGeom>
        </p:spPr>
      </p:pic>
      <p:pic>
        <p:nvPicPr>
          <p:cNvPr id="82" name="그림 81"/>
          <p:cNvPicPr>
            <a:picLocks noChangeAspect="1"/>
          </p:cNvPicPr>
          <p:nvPr/>
        </p:nvPicPr>
        <p:blipFill rotWithShape="1">
          <a:blip r:embed="rId4"/>
          <a:stretch>
            <a:fillRect/>
          </a:stretch>
        </p:blipFill>
        <p:spPr>
          <a:xfrm>
            <a:off x="922020" y="4129843"/>
            <a:ext cx="5465939" cy="2286195"/>
          </a:xfrm>
          <a:prstGeom prst="rect">
            <a:avLst/>
          </a:prstGeom>
        </p:spPr>
      </p:pic>
      <p:pic>
        <p:nvPicPr>
          <p:cNvPr id="83" name="그림 82"/>
          <p:cNvPicPr>
            <a:picLocks noChangeAspect="1"/>
          </p:cNvPicPr>
          <p:nvPr/>
        </p:nvPicPr>
        <p:blipFill rotWithShape="1">
          <a:blip r:embed="rId5"/>
          <a:stretch>
            <a:fillRect/>
          </a:stretch>
        </p:blipFill>
        <p:spPr>
          <a:xfrm>
            <a:off x="7032233" y="2803671"/>
            <a:ext cx="3966453" cy="663428"/>
          </a:xfrm>
          <a:prstGeom prst="rect">
            <a:avLst/>
          </a:prstGeom>
        </p:spPr>
      </p:pic>
      <p:sp>
        <p:nvSpPr>
          <p:cNvPr id="84" name="TextBox 83"/>
          <p:cNvSpPr txBox="1"/>
          <p:nvPr/>
        </p:nvSpPr>
        <p:spPr>
          <a:xfrm>
            <a:off x="7061027" y="2428728"/>
            <a:ext cx="3222163" cy="392430"/>
          </a:xfrm>
          <a:prstGeom prst="rect">
            <a:avLst/>
          </a:prstGeom>
        </p:spPr>
        <p:txBody>
          <a:bodyPr wrap="none">
            <a:spAutoFit/>
          </a:bodyPr>
          <a:lstStyle/>
          <a:p>
            <a:pPr>
              <a:defRPr/>
            </a:pPr>
            <a:r>
              <a:rPr lang="en-US" altLang="ko-KR" sz="2000" b="1">
                <a:solidFill>
                  <a:srgbClr val="FF0000"/>
                </a:solidFill>
              </a:rPr>
              <a:t>Cost Function of Pruning</a:t>
            </a:r>
          </a:p>
        </p:txBody>
      </p:sp>
      <p:sp>
        <p:nvSpPr>
          <p:cNvPr id="85" name="직사각형 84"/>
          <p:cNvSpPr/>
          <p:nvPr/>
        </p:nvSpPr>
        <p:spPr>
          <a:xfrm>
            <a:off x="1302971" y="4817695"/>
            <a:ext cx="2283558" cy="586153"/>
          </a:xfrm>
          <a:prstGeom prst="rect">
            <a:avLst/>
          </a:prstGeom>
          <a:noFill/>
          <a:ln w="635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6" name="직사각형 85"/>
          <p:cNvSpPr/>
          <p:nvPr/>
        </p:nvSpPr>
        <p:spPr>
          <a:xfrm>
            <a:off x="6950562" y="3429000"/>
            <a:ext cx="3993171" cy="3040672"/>
          </a:xfrm>
          <a:prstGeom prst="rect">
            <a:avLst/>
          </a:prstGeom>
          <a:noFill/>
          <a:ln w="635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defRPr/>
            </a:pPr>
            <a:r>
              <a:rPr lang="en-US" altLang="ko-KR" sz="1600">
                <a:solidFill>
                  <a:schemeClr val="dk1"/>
                </a:solidFill>
              </a:rPr>
              <a:t>CC(T) = </a:t>
            </a:r>
            <a:r>
              <a:rPr lang="en-US" altLang="ko-KR" sz="1600" b="1" u="sng">
                <a:solidFill>
                  <a:schemeClr val="dk1"/>
                </a:solidFill>
              </a:rPr>
              <a:t>Cost Complexity</a:t>
            </a:r>
            <a:r>
              <a:rPr lang="en-US" altLang="ko-KR" sz="1600">
                <a:solidFill>
                  <a:schemeClr val="dk1"/>
                </a:solidFill>
              </a:rPr>
              <a:t> </a:t>
            </a:r>
          </a:p>
          <a:p>
            <a:pPr>
              <a:defRPr/>
            </a:pPr>
            <a:r>
              <a:rPr lang="en-US" altLang="ko-KR" sz="1600">
                <a:solidFill>
                  <a:schemeClr val="dk1"/>
                </a:solidFill>
              </a:rPr>
              <a:t>= The Less the number of terminal node, smaller the CC(T) </a:t>
            </a:r>
          </a:p>
          <a:p>
            <a:pPr>
              <a:defRPr/>
            </a:pPr>
            <a:endParaRPr lang="en-US" altLang="ko-KR" sz="1600">
              <a:solidFill>
                <a:schemeClr val="dk1"/>
              </a:solidFill>
            </a:endParaRPr>
          </a:p>
          <a:p>
            <a:pPr>
              <a:defRPr/>
            </a:pPr>
            <a:r>
              <a:rPr lang="en-US" altLang="ko-KR" sz="1600">
                <a:solidFill>
                  <a:schemeClr val="dk1"/>
                </a:solidFill>
              </a:rPr>
              <a:t>ERR(T) = </a:t>
            </a:r>
            <a:r>
              <a:rPr lang="en-US" altLang="ko-KR" sz="1600" b="1" u="sng">
                <a:solidFill>
                  <a:schemeClr val="dk1"/>
                </a:solidFill>
              </a:rPr>
              <a:t>Misclassification Rate about validation dataset</a:t>
            </a:r>
            <a:endParaRPr lang="en-US" altLang="ko-KR" sz="1600">
              <a:solidFill>
                <a:schemeClr val="dk1"/>
              </a:solidFill>
            </a:endParaRPr>
          </a:p>
          <a:p>
            <a:pPr>
              <a:defRPr/>
            </a:pPr>
            <a:endParaRPr lang="en-US" altLang="ko-KR" sz="1600">
              <a:solidFill>
                <a:schemeClr val="dk1"/>
              </a:solidFill>
            </a:endParaRPr>
          </a:p>
          <a:p>
            <a:pPr>
              <a:defRPr/>
            </a:pPr>
            <a:r>
              <a:rPr lang="en-US" altLang="ko-KR" sz="1600">
                <a:solidFill>
                  <a:schemeClr val="dk1"/>
                </a:solidFill>
              </a:rPr>
              <a:t>L(T) = </a:t>
            </a:r>
            <a:r>
              <a:rPr lang="en-US" altLang="ko-KR" sz="1600" b="1" u="sng">
                <a:solidFill>
                  <a:schemeClr val="dk1"/>
                </a:solidFill>
              </a:rPr>
              <a:t>Structure Complexity</a:t>
            </a:r>
            <a:r>
              <a:rPr lang="en-US" altLang="ko-KR" sz="1600">
                <a:solidFill>
                  <a:schemeClr val="dk1"/>
                </a:solidFill>
              </a:rPr>
              <a:t>(Number of Terminal Node)</a:t>
            </a:r>
          </a:p>
          <a:p>
            <a:pPr>
              <a:defRPr/>
            </a:pPr>
            <a:endParaRPr lang="en-US" altLang="ko-KR" sz="1600">
              <a:solidFill>
                <a:schemeClr val="dk1"/>
              </a:solidFill>
            </a:endParaRPr>
          </a:p>
          <a:p>
            <a:pPr>
              <a:defRPr/>
            </a:pPr>
            <a:r>
              <a:rPr lang="en-US" altLang="ko-KR" sz="1600">
                <a:solidFill>
                  <a:schemeClr val="dk1"/>
                </a:solidFill>
              </a:rPr>
              <a:t>α = </a:t>
            </a:r>
            <a:r>
              <a:rPr lang="en-US" altLang="ko-KR" sz="1600" b="1" u="sng">
                <a:solidFill>
                  <a:schemeClr val="dk1"/>
                </a:solidFill>
              </a:rPr>
              <a:t>weight to incorportate ERR(T) and L(T)</a:t>
            </a:r>
            <a:r>
              <a:rPr lang="en-US" altLang="ko-KR" sz="1600">
                <a:solidFill>
                  <a:schemeClr val="dk1"/>
                </a:solidFill>
              </a:rPr>
              <a:t>[0.01-0.1]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7"/>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Training - Pruning </a:t>
            </a:r>
          </a:p>
        </p:txBody>
      </p:sp>
      <p:sp>
        <p:nvSpPr>
          <p:cNvPr id="66" name="직사각형 18"/>
          <p:cNvSpPr/>
          <p:nvPr/>
        </p:nvSpPr>
        <p:spPr>
          <a:xfrm>
            <a:off x="935417" y="1431767"/>
            <a:ext cx="10260109" cy="1461928"/>
          </a:xfrm>
          <a:prstGeom prst="rect">
            <a:avLst/>
          </a:prstGeom>
        </p:spPr>
        <p:txBody>
          <a:bodyPr wrap="square">
            <a:spAutoFit/>
          </a:bodyPr>
          <a:lstStyle/>
          <a:p>
            <a:pPr algn="ctr">
              <a:lnSpc>
                <a:spcPct val="150000"/>
              </a:lnSpc>
              <a:defRPr/>
            </a:pPr>
            <a:r>
              <a:rPr lang="en-US" altLang="ko-KR" sz="2000" b="1">
                <a:solidFill>
                  <a:srgbClr val="FF0000"/>
                </a:solidFill>
              </a:rPr>
              <a:t>Reduced Error</a:t>
            </a:r>
            <a:r>
              <a:rPr lang="en-US" altLang="ko-KR" sz="2000" b="1">
                <a:solidFill>
                  <a:prstClr val="black">
                    <a:lumMod val="75000"/>
                    <a:lumOff val="25000"/>
                  </a:prstClr>
                </a:solidFill>
              </a:rPr>
              <a:t> Pruning : Cut Bottom of All Nodes or Compare Error After Combination and Error Before Combination and Repeat before Error doesn’t decreases anymore.</a:t>
            </a:r>
          </a:p>
        </p:txBody>
      </p:sp>
      <p:pic>
        <p:nvPicPr>
          <p:cNvPr id="91" name="그림 90"/>
          <p:cNvPicPr>
            <a:picLocks noChangeAspect="1"/>
          </p:cNvPicPr>
          <p:nvPr/>
        </p:nvPicPr>
        <p:blipFill rotWithShape="1">
          <a:blip r:embed="rId3"/>
          <a:srcRect l="10540" t="41910" r="1470" b="8620"/>
          <a:stretch>
            <a:fillRect/>
          </a:stretch>
        </p:blipFill>
        <p:spPr>
          <a:xfrm>
            <a:off x="1189399" y="2632562"/>
            <a:ext cx="9813202" cy="4139712"/>
          </a:xfrm>
          <a:custGeom>
            <a:avLst/>
            <a:gdLst/>
            <a:ahLst/>
            <a:cxnLst>
              <a:cxn ang="3cd4">
                <a:pos x="hc" y="t"/>
              </a:cxn>
              <a:cxn ang="cd2">
                <a:pos x="l" y="vc"/>
              </a:cxn>
              <a:cxn ang="cd4">
                <a:pos x="hc" y="b"/>
              </a:cxn>
              <a:cxn ang="0">
                <a:pos x="r" y="vc"/>
              </a:cxn>
            </a:cxnLst>
            <a:rect l="l" t="t" r="r" b="b"/>
            <a:pathLst>
              <a:path w="8048028" h="3396088">
                <a:moveTo>
                  <a:pt x="512924" y="1844637"/>
                </a:moveTo>
                <a:cubicBezTo>
                  <a:pt x="512924" y="1844637"/>
                  <a:pt x="518623" y="1839751"/>
                  <a:pt x="512924" y="1844637"/>
                </a:cubicBezTo>
                <a:cubicBezTo>
                  <a:pt x="507224" y="1849524"/>
                  <a:pt x="433950" y="1911419"/>
                  <a:pt x="427436" y="1917934"/>
                </a:cubicBezTo>
                <a:cubicBezTo>
                  <a:pt x="420923" y="1924449"/>
                  <a:pt x="420923" y="1935851"/>
                  <a:pt x="415224" y="1942367"/>
                </a:cubicBezTo>
                <a:cubicBezTo>
                  <a:pt x="409525" y="1948882"/>
                  <a:pt x="346834" y="2009962"/>
                  <a:pt x="341949" y="2015663"/>
                </a:cubicBezTo>
                <a:cubicBezTo>
                  <a:pt x="337064" y="2021363"/>
                  <a:pt x="342763" y="2026251"/>
                  <a:pt x="341949" y="2027880"/>
                </a:cubicBezTo>
                <a:cubicBezTo>
                  <a:pt x="341135" y="2029508"/>
                  <a:pt x="330551" y="2038467"/>
                  <a:pt x="329737" y="2040096"/>
                </a:cubicBezTo>
                <a:cubicBezTo>
                  <a:pt x="328922" y="2041724"/>
                  <a:pt x="330551" y="2050683"/>
                  <a:pt x="329737" y="2052312"/>
                </a:cubicBezTo>
                <a:cubicBezTo>
                  <a:pt x="328922" y="2053941"/>
                  <a:pt x="319967" y="2062899"/>
                  <a:pt x="317524" y="2064528"/>
                </a:cubicBezTo>
                <a:cubicBezTo>
                  <a:pt x="315081" y="2066157"/>
                  <a:pt x="295541" y="2075115"/>
                  <a:pt x="293099" y="2076744"/>
                </a:cubicBezTo>
                <a:cubicBezTo>
                  <a:pt x="290656" y="2078373"/>
                  <a:pt x="282515" y="2086517"/>
                  <a:pt x="280887" y="2088960"/>
                </a:cubicBezTo>
                <a:cubicBezTo>
                  <a:pt x="279258" y="2091403"/>
                  <a:pt x="271117" y="2110135"/>
                  <a:pt x="268675" y="2113393"/>
                </a:cubicBezTo>
                <a:cubicBezTo>
                  <a:pt x="266232" y="2116650"/>
                  <a:pt x="246692" y="2135381"/>
                  <a:pt x="244249" y="2137825"/>
                </a:cubicBezTo>
                <a:cubicBezTo>
                  <a:pt x="241806" y="2140268"/>
                  <a:pt x="233665" y="2147598"/>
                  <a:pt x="232037" y="2150041"/>
                </a:cubicBezTo>
                <a:cubicBezTo>
                  <a:pt x="230408" y="2152484"/>
                  <a:pt x="221453" y="2172030"/>
                  <a:pt x="219824" y="2174473"/>
                </a:cubicBezTo>
                <a:cubicBezTo>
                  <a:pt x="218196" y="2176917"/>
                  <a:pt x="209240" y="2184246"/>
                  <a:pt x="207612" y="2186690"/>
                </a:cubicBezTo>
                <a:cubicBezTo>
                  <a:pt x="205983" y="2189133"/>
                  <a:pt x="196213" y="2208678"/>
                  <a:pt x="195399" y="2211122"/>
                </a:cubicBezTo>
                <a:cubicBezTo>
                  <a:pt x="194585" y="2213565"/>
                  <a:pt x="196213" y="2220895"/>
                  <a:pt x="195399" y="2223338"/>
                </a:cubicBezTo>
                <a:cubicBezTo>
                  <a:pt x="194585" y="2225781"/>
                  <a:pt x="184815" y="2245327"/>
                  <a:pt x="183187" y="2247770"/>
                </a:cubicBezTo>
                <a:cubicBezTo>
                  <a:pt x="181558" y="2250214"/>
                  <a:pt x="172602" y="2257543"/>
                  <a:pt x="170974" y="2259986"/>
                </a:cubicBezTo>
                <a:cubicBezTo>
                  <a:pt x="169346" y="2262429"/>
                  <a:pt x="160390" y="2281161"/>
                  <a:pt x="158762" y="2284418"/>
                </a:cubicBezTo>
                <a:cubicBezTo>
                  <a:pt x="157134" y="2287676"/>
                  <a:pt x="147363" y="2306407"/>
                  <a:pt x="146549" y="2308851"/>
                </a:cubicBezTo>
                <a:cubicBezTo>
                  <a:pt x="145735" y="2311294"/>
                  <a:pt x="147363" y="2318624"/>
                  <a:pt x="146549" y="2321067"/>
                </a:cubicBezTo>
                <a:cubicBezTo>
                  <a:pt x="145735" y="2323511"/>
                  <a:pt x="135965" y="2342242"/>
                  <a:pt x="134337" y="2345500"/>
                </a:cubicBezTo>
                <a:cubicBezTo>
                  <a:pt x="132709" y="2348757"/>
                  <a:pt x="123753" y="2366674"/>
                  <a:pt x="122124" y="2369932"/>
                </a:cubicBezTo>
                <a:cubicBezTo>
                  <a:pt x="120496" y="2373189"/>
                  <a:pt x="110726" y="2391106"/>
                  <a:pt x="109912" y="2394364"/>
                </a:cubicBezTo>
                <a:cubicBezTo>
                  <a:pt x="109097" y="2397621"/>
                  <a:pt x="110726" y="2416353"/>
                  <a:pt x="109912" y="2418796"/>
                </a:cubicBezTo>
                <a:cubicBezTo>
                  <a:pt x="109097" y="2421240"/>
                  <a:pt x="99328" y="2426127"/>
                  <a:pt x="97699" y="2431013"/>
                </a:cubicBezTo>
                <a:cubicBezTo>
                  <a:pt x="96071" y="2435899"/>
                  <a:pt x="87115" y="2487206"/>
                  <a:pt x="85487" y="2492093"/>
                </a:cubicBezTo>
                <a:cubicBezTo>
                  <a:pt x="83858" y="2496978"/>
                  <a:pt x="74089" y="2499423"/>
                  <a:pt x="73274" y="2504309"/>
                </a:cubicBezTo>
                <a:cubicBezTo>
                  <a:pt x="72460" y="2509195"/>
                  <a:pt x="74089" y="2559689"/>
                  <a:pt x="73274" y="2565390"/>
                </a:cubicBezTo>
                <a:cubicBezTo>
                  <a:pt x="72460" y="2571091"/>
                  <a:pt x="61876" y="2587379"/>
                  <a:pt x="61062" y="2589822"/>
                </a:cubicBezTo>
                <a:cubicBezTo>
                  <a:pt x="60247" y="2592265"/>
                  <a:pt x="61876" y="2599594"/>
                  <a:pt x="61062" y="2602038"/>
                </a:cubicBezTo>
                <a:cubicBezTo>
                  <a:pt x="60247" y="2604481"/>
                  <a:pt x="50478" y="2624027"/>
                  <a:pt x="48849" y="2626471"/>
                </a:cubicBezTo>
                <a:cubicBezTo>
                  <a:pt x="47221" y="2628914"/>
                  <a:pt x="37451" y="2633801"/>
                  <a:pt x="36637" y="2638687"/>
                </a:cubicBezTo>
                <a:cubicBezTo>
                  <a:pt x="35823" y="2643573"/>
                  <a:pt x="37451" y="2694066"/>
                  <a:pt x="36637" y="2699767"/>
                </a:cubicBezTo>
                <a:cubicBezTo>
                  <a:pt x="35823" y="2705467"/>
                  <a:pt x="26052" y="2721756"/>
                  <a:pt x="24424" y="2724200"/>
                </a:cubicBezTo>
                <a:cubicBezTo>
                  <a:pt x="22796" y="2726643"/>
                  <a:pt x="13026" y="2733158"/>
                  <a:pt x="12212" y="2736416"/>
                </a:cubicBezTo>
                <a:cubicBezTo>
                  <a:pt x="11398" y="2739674"/>
                  <a:pt x="13026" y="2768992"/>
                  <a:pt x="12212" y="2773065"/>
                </a:cubicBezTo>
                <a:cubicBezTo>
                  <a:pt x="11398" y="2777136"/>
                  <a:pt x="814" y="2794239"/>
                  <a:pt x="0" y="2797496"/>
                </a:cubicBezTo>
                <a:cubicBezTo>
                  <a:pt x="-814" y="2800754"/>
                  <a:pt x="-1628" y="2821114"/>
                  <a:pt x="0" y="2821929"/>
                </a:cubicBezTo>
                <a:cubicBezTo>
                  <a:pt x="1628" y="2822743"/>
                  <a:pt x="21168" y="2809712"/>
                  <a:pt x="24424" y="2809712"/>
                </a:cubicBezTo>
                <a:cubicBezTo>
                  <a:pt x="27681" y="2809712"/>
                  <a:pt x="47221" y="2809712"/>
                  <a:pt x="48849" y="2821929"/>
                </a:cubicBezTo>
                <a:cubicBezTo>
                  <a:pt x="50478" y="2834145"/>
                  <a:pt x="48035" y="2980738"/>
                  <a:pt x="48849" y="2992955"/>
                </a:cubicBezTo>
                <a:cubicBezTo>
                  <a:pt x="49663" y="3005171"/>
                  <a:pt x="60247" y="3000285"/>
                  <a:pt x="61062" y="3005171"/>
                </a:cubicBezTo>
                <a:cubicBezTo>
                  <a:pt x="61876" y="3010058"/>
                  <a:pt x="61876" y="3059736"/>
                  <a:pt x="61062" y="3066252"/>
                </a:cubicBezTo>
                <a:cubicBezTo>
                  <a:pt x="60247" y="3072767"/>
                  <a:pt x="49663" y="3098828"/>
                  <a:pt x="48849" y="3102900"/>
                </a:cubicBezTo>
                <a:cubicBezTo>
                  <a:pt x="48035" y="3106972"/>
                  <a:pt x="49663" y="3124889"/>
                  <a:pt x="48849" y="3127333"/>
                </a:cubicBezTo>
                <a:cubicBezTo>
                  <a:pt x="48035" y="3129775"/>
                  <a:pt x="38265" y="3137920"/>
                  <a:pt x="36637" y="3139549"/>
                </a:cubicBezTo>
                <a:cubicBezTo>
                  <a:pt x="35008" y="3141177"/>
                  <a:pt x="26052" y="3149322"/>
                  <a:pt x="24424" y="3151765"/>
                </a:cubicBezTo>
                <a:cubicBezTo>
                  <a:pt x="22796" y="3154208"/>
                  <a:pt x="13026" y="3168052"/>
                  <a:pt x="12212" y="3176197"/>
                </a:cubicBezTo>
                <a:cubicBezTo>
                  <a:pt x="11398" y="3184340"/>
                  <a:pt x="10583" y="3266596"/>
                  <a:pt x="12212" y="3273926"/>
                </a:cubicBezTo>
                <a:cubicBezTo>
                  <a:pt x="13840" y="3281256"/>
                  <a:pt x="34194" y="3284514"/>
                  <a:pt x="36637" y="3286142"/>
                </a:cubicBezTo>
                <a:cubicBezTo>
                  <a:pt x="39079" y="3287771"/>
                  <a:pt x="46407" y="3296729"/>
                  <a:pt x="48849" y="3298358"/>
                </a:cubicBezTo>
                <a:cubicBezTo>
                  <a:pt x="51292" y="3299987"/>
                  <a:pt x="70018" y="3308946"/>
                  <a:pt x="73274" y="3310575"/>
                </a:cubicBezTo>
                <a:cubicBezTo>
                  <a:pt x="76531" y="3312204"/>
                  <a:pt x="95257" y="3321163"/>
                  <a:pt x="97699" y="3322791"/>
                </a:cubicBezTo>
                <a:cubicBezTo>
                  <a:pt x="100142" y="3324420"/>
                  <a:pt x="104213" y="3334192"/>
                  <a:pt x="109912" y="3335007"/>
                </a:cubicBezTo>
                <a:cubicBezTo>
                  <a:pt x="115611" y="3335821"/>
                  <a:pt x="176673" y="3334192"/>
                  <a:pt x="183187" y="3335007"/>
                </a:cubicBezTo>
                <a:cubicBezTo>
                  <a:pt x="189700" y="3335821"/>
                  <a:pt x="204355" y="3345594"/>
                  <a:pt x="207612" y="3347223"/>
                </a:cubicBezTo>
                <a:cubicBezTo>
                  <a:pt x="210868" y="3348852"/>
                  <a:pt x="227966" y="3358624"/>
                  <a:pt x="232037" y="3359439"/>
                </a:cubicBezTo>
                <a:cubicBezTo>
                  <a:pt x="236107" y="3360254"/>
                  <a:pt x="264604" y="3358624"/>
                  <a:pt x="268675" y="3359439"/>
                </a:cubicBezTo>
                <a:cubicBezTo>
                  <a:pt x="272745" y="3360254"/>
                  <a:pt x="284957" y="3370841"/>
                  <a:pt x="293099" y="3371656"/>
                </a:cubicBezTo>
                <a:cubicBezTo>
                  <a:pt x="301240" y="3372470"/>
                  <a:pt x="382657" y="3370841"/>
                  <a:pt x="390799" y="3371656"/>
                </a:cubicBezTo>
                <a:cubicBezTo>
                  <a:pt x="398940" y="3372470"/>
                  <a:pt x="412781" y="3382243"/>
                  <a:pt x="415224" y="3383872"/>
                </a:cubicBezTo>
                <a:cubicBezTo>
                  <a:pt x="417666" y="3385501"/>
                  <a:pt x="398126" y="3395273"/>
                  <a:pt x="427436" y="3396088"/>
                </a:cubicBezTo>
                <a:cubicBezTo>
                  <a:pt x="456746" y="3396903"/>
                  <a:pt x="824750" y="3396903"/>
                  <a:pt x="854874" y="3396088"/>
                </a:cubicBezTo>
                <a:cubicBezTo>
                  <a:pt x="884998" y="3395273"/>
                  <a:pt x="876856" y="3384686"/>
                  <a:pt x="879299" y="3383872"/>
                </a:cubicBezTo>
                <a:cubicBezTo>
                  <a:pt x="881741" y="3383057"/>
                  <a:pt x="889068" y="3384686"/>
                  <a:pt x="891511" y="3383872"/>
                </a:cubicBezTo>
                <a:cubicBezTo>
                  <a:pt x="893954" y="3383057"/>
                  <a:pt x="911865" y="3372470"/>
                  <a:pt x="915936" y="3371656"/>
                </a:cubicBezTo>
                <a:cubicBezTo>
                  <a:pt x="920007" y="3370841"/>
                  <a:pt x="946874" y="3372470"/>
                  <a:pt x="952573" y="3371656"/>
                </a:cubicBezTo>
                <a:cubicBezTo>
                  <a:pt x="958272" y="3370841"/>
                  <a:pt x="997352" y="3361067"/>
                  <a:pt x="1001423" y="3359439"/>
                </a:cubicBezTo>
                <a:cubicBezTo>
                  <a:pt x="1005494" y="3357810"/>
                  <a:pt x="1011193" y="3348852"/>
                  <a:pt x="1013636" y="3347223"/>
                </a:cubicBezTo>
                <a:cubicBezTo>
                  <a:pt x="1016078" y="3345594"/>
                  <a:pt x="1034804" y="3336636"/>
                  <a:pt x="1038061" y="3335007"/>
                </a:cubicBezTo>
                <a:cubicBezTo>
                  <a:pt x="1041318" y="3333378"/>
                  <a:pt x="1057601" y="3323605"/>
                  <a:pt x="1062486" y="3322791"/>
                </a:cubicBezTo>
                <a:cubicBezTo>
                  <a:pt x="1067371" y="3321976"/>
                  <a:pt x="1106450" y="3323605"/>
                  <a:pt x="1111335" y="3322791"/>
                </a:cubicBezTo>
                <a:cubicBezTo>
                  <a:pt x="1116221" y="3321976"/>
                  <a:pt x="792183" y="3311389"/>
                  <a:pt x="1135761" y="3310575"/>
                </a:cubicBezTo>
                <a:cubicBezTo>
                  <a:pt x="1479339" y="3309760"/>
                  <a:pt x="5920614" y="3309760"/>
                  <a:pt x="6265006" y="3310575"/>
                </a:cubicBezTo>
                <a:cubicBezTo>
                  <a:pt x="6609398" y="3311389"/>
                  <a:pt x="6232438" y="3321976"/>
                  <a:pt x="6301642" y="3322791"/>
                </a:cubicBezTo>
                <a:cubicBezTo>
                  <a:pt x="6370846" y="3323605"/>
                  <a:pt x="7234677" y="3321976"/>
                  <a:pt x="7303066" y="3322791"/>
                </a:cubicBezTo>
                <a:cubicBezTo>
                  <a:pt x="7371456" y="3323605"/>
                  <a:pt x="7324234" y="3333378"/>
                  <a:pt x="7327491" y="3335007"/>
                </a:cubicBezTo>
                <a:cubicBezTo>
                  <a:pt x="7330748" y="3336636"/>
                  <a:pt x="7325862" y="3346408"/>
                  <a:pt x="7351916" y="3347223"/>
                </a:cubicBezTo>
                <a:cubicBezTo>
                  <a:pt x="7377968" y="3348038"/>
                  <a:pt x="7692237" y="3348038"/>
                  <a:pt x="7718290" y="3347223"/>
                </a:cubicBezTo>
                <a:cubicBezTo>
                  <a:pt x="7744343" y="3346408"/>
                  <a:pt x="7740274" y="3335821"/>
                  <a:pt x="7742716" y="3335007"/>
                </a:cubicBezTo>
                <a:cubicBezTo>
                  <a:pt x="7745159" y="3334192"/>
                  <a:pt x="7752487" y="3335821"/>
                  <a:pt x="7754929" y="3335007"/>
                </a:cubicBezTo>
                <a:cubicBezTo>
                  <a:pt x="7757372" y="3334192"/>
                  <a:pt x="7776095" y="3324420"/>
                  <a:pt x="7779352" y="3322791"/>
                </a:cubicBezTo>
                <a:cubicBezTo>
                  <a:pt x="7782609" y="3321163"/>
                  <a:pt x="7801335" y="3312204"/>
                  <a:pt x="7803778" y="3310575"/>
                </a:cubicBezTo>
                <a:cubicBezTo>
                  <a:pt x="7806220" y="3308946"/>
                  <a:pt x="7814362" y="3299172"/>
                  <a:pt x="7815992" y="3298358"/>
                </a:cubicBezTo>
                <a:cubicBezTo>
                  <a:pt x="7817619" y="3297543"/>
                  <a:pt x="7826574" y="3299172"/>
                  <a:pt x="7828203" y="3298358"/>
                </a:cubicBezTo>
                <a:cubicBezTo>
                  <a:pt x="7829831" y="3297543"/>
                  <a:pt x="7838787" y="3286956"/>
                  <a:pt x="7840416" y="3286142"/>
                </a:cubicBezTo>
                <a:cubicBezTo>
                  <a:pt x="7842044" y="3285327"/>
                  <a:pt x="7850999" y="3286956"/>
                  <a:pt x="7852628" y="3286142"/>
                </a:cubicBezTo>
                <a:cubicBezTo>
                  <a:pt x="7854256" y="3285327"/>
                  <a:pt x="7862398" y="3275555"/>
                  <a:pt x="7864841" y="3273926"/>
                </a:cubicBezTo>
                <a:cubicBezTo>
                  <a:pt x="7867283" y="3272297"/>
                  <a:pt x="7886823" y="3263338"/>
                  <a:pt x="7889266" y="3261710"/>
                </a:cubicBezTo>
                <a:cubicBezTo>
                  <a:pt x="7891708" y="3260081"/>
                  <a:pt x="7899850" y="3251122"/>
                  <a:pt x="7901479" y="3249494"/>
                </a:cubicBezTo>
                <a:cubicBezTo>
                  <a:pt x="7903107" y="3247865"/>
                  <a:pt x="7912062" y="3238906"/>
                  <a:pt x="7913691" y="3237277"/>
                </a:cubicBezTo>
                <a:cubicBezTo>
                  <a:pt x="7915319" y="3235648"/>
                  <a:pt x="7925089" y="3226691"/>
                  <a:pt x="7925904" y="3225063"/>
                </a:cubicBezTo>
                <a:cubicBezTo>
                  <a:pt x="7926718" y="3223434"/>
                  <a:pt x="7925089" y="3214474"/>
                  <a:pt x="7925904" y="3212845"/>
                </a:cubicBezTo>
                <a:cubicBezTo>
                  <a:pt x="7926718" y="3211217"/>
                  <a:pt x="7936486" y="3202258"/>
                  <a:pt x="7938116" y="3200630"/>
                </a:cubicBezTo>
                <a:cubicBezTo>
                  <a:pt x="7939744" y="3199001"/>
                  <a:pt x="7948699" y="3190856"/>
                  <a:pt x="7950329" y="3188413"/>
                </a:cubicBezTo>
                <a:cubicBezTo>
                  <a:pt x="7951957" y="3185970"/>
                  <a:pt x="7960912" y="3166424"/>
                  <a:pt x="7962540" y="3163982"/>
                </a:cubicBezTo>
                <a:cubicBezTo>
                  <a:pt x="7964169" y="3161538"/>
                  <a:pt x="7973125" y="3153393"/>
                  <a:pt x="7974753" y="3151765"/>
                </a:cubicBezTo>
                <a:cubicBezTo>
                  <a:pt x="7976382" y="3150136"/>
                  <a:pt x="7986150" y="3141177"/>
                  <a:pt x="7986965" y="3139549"/>
                </a:cubicBezTo>
                <a:cubicBezTo>
                  <a:pt x="7987780" y="3137920"/>
                  <a:pt x="7986150" y="3128961"/>
                  <a:pt x="7986965" y="3127333"/>
                </a:cubicBezTo>
                <a:cubicBezTo>
                  <a:pt x="7987780" y="3125704"/>
                  <a:pt x="7997549" y="3117560"/>
                  <a:pt x="7999178" y="3115117"/>
                </a:cubicBezTo>
                <a:cubicBezTo>
                  <a:pt x="8000806" y="3112673"/>
                  <a:pt x="8009762" y="3093127"/>
                  <a:pt x="8011391" y="3090684"/>
                </a:cubicBezTo>
                <a:cubicBezTo>
                  <a:pt x="8013019" y="3088240"/>
                  <a:pt x="8022788" y="3080097"/>
                  <a:pt x="8023604" y="3078468"/>
                </a:cubicBezTo>
                <a:cubicBezTo>
                  <a:pt x="8024417" y="3076839"/>
                  <a:pt x="8022788" y="3068694"/>
                  <a:pt x="8023604" y="3066252"/>
                </a:cubicBezTo>
                <a:cubicBezTo>
                  <a:pt x="8024417" y="3063808"/>
                  <a:pt x="8034187" y="3044263"/>
                  <a:pt x="8035817" y="3041820"/>
                </a:cubicBezTo>
                <a:cubicBezTo>
                  <a:pt x="8037445" y="3039376"/>
                  <a:pt x="8048028" y="3061365"/>
                  <a:pt x="8048028" y="3029603"/>
                </a:cubicBezTo>
                <a:cubicBezTo>
                  <a:pt x="8048028" y="2997840"/>
                  <a:pt x="8036631" y="2602038"/>
                  <a:pt x="8035817" y="2565390"/>
                </a:cubicBezTo>
                <a:cubicBezTo>
                  <a:pt x="8035001" y="2528741"/>
                  <a:pt x="8036631" y="2486393"/>
                  <a:pt x="8035817" y="2479877"/>
                </a:cubicBezTo>
                <a:cubicBezTo>
                  <a:pt x="8035001" y="2473362"/>
                  <a:pt x="8024417" y="2473362"/>
                  <a:pt x="8023604" y="2467661"/>
                </a:cubicBezTo>
                <a:cubicBezTo>
                  <a:pt x="8022788" y="2461960"/>
                  <a:pt x="8024417" y="2400064"/>
                  <a:pt x="8023604" y="2394364"/>
                </a:cubicBezTo>
                <a:cubicBezTo>
                  <a:pt x="8022788" y="2388663"/>
                  <a:pt x="8012206" y="2433456"/>
                  <a:pt x="8011391" y="2382148"/>
                </a:cubicBezTo>
                <a:cubicBezTo>
                  <a:pt x="8010576" y="2330840"/>
                  <a:pt x="8010576" y="1676869"/>
                  <a:pt x="8011391" y="1624747"/>
                </a:cubicBezTo>
                <a:cubicBezTo>
                  <a:pt x="8012206" y="1572624"/>
                  <a:pt x="8022788" y="1604386"/>
                  <a:pt x="8023604" y="1600314"/>
                </a:cubicBezTo>
                <a:cubicBezTo>
                  <a:pt x="8024417" y="1596242"/>
                  <a:pt x="8023604" y="1566109"/>
                  <a:pt x="8023604" y="1563666"/>
                </a:cubicBezTo>
                <a:lnTo>
                  <a:pt x="7742716" y="806265"/>
                </a:lnTo>
                <a:lnTo>
                  <a:pt x="6411555" y="73296"/>
                </a:lnTo>
                <a:lnTo>
                  <a:pt x="5080394" y="0"/>
                </a:lnTo>
                <a:lnTo>
                  <a:pt x="4420920" y="623023"/>
                </a:lnTo>
                <a:lnTo>
                  <a:pt x="3969058" y="708536"/>
                </a:lnTo>
                <a:lnTo>
                  <a:pt x="3517196" y="1661395"/>
                </a:lnTo>
                <a:lnTo>
                  <a:pt x="512924" y="1844637"/>
                </a:lnTo>
                <a:close/>
              </a:path>
            </a:pathLst>
          </a:custGeom>
        </p:spPr>
      </p:pic>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994660" y="142875"/>
            <a:ext cx="5650230" cy="693420"/>
          </a:xfrm>
          <a:prstGeom prst="rect">
            <a:avLst/>
          </a:prstGeom>
        </p:spPr>
        <p:txBody>
          <a:bodyPr wrap="square">
            <a:spAutoFit/>
          </a:bodyPr>
          <a:lstStyle/>
          <a:p>
            <a:pPr algn="ctr" latinLnBrk="0">
              <a:defRPr/>
            </a:pPr>
            <a:r>
              <a:rPr lang="en-US" altLang="ko-KR" sz="4000" b="1" kern="0" dirty="0">
                <a:solidFill>
                  <a:prstClr val="white"/>
                </a:solidFill>
                <a:latin typeface="야놀자 야체 B"/>
                <a:ea typeface="야놀자 야체 B"/>
              </a:rPr>
              <a:t> Content </a:t>
            </a:r>
          </a:p>
        </p:txBody>
      </p:sp>
      <p:grpSp>
        <p:nvGrpSpPr>
          <p:cNvPr id="56" name="그룹 55"/>
          <p:cNvGrpSpPr/>
          <p:nvPr/>
        </p:nvGrpSpPr>
        <p:grpSpPr>
          <a:xfrm>
            <a:off x="1817222" y="1495094"/>
            <a:ext cx="8038144" cy="1972475"/>
            <a:chOff x="1702791" y="2171701"/>
            <a:chExt cx="8609609" cy="2281645"/>
          </a:xfrm>
        </p:grpSpPr>
        <p:sp>
          <p:nvSpPr>
            <p:cNvPr id="9" name="모서리가 둥근 직사각형 8"/>
            <p:cNvSpPr/>
            <p:nvPr/>
          </p:nvSpPr>
          <p:spPr>
            <a:xfrm rot="2700000">
              <a:off x="1702791" y="2268946"/>
              <a:ext cx="2184400" cy="2184400"/>
            </a:xfrm>
            <a:prstGeom prst="roundRect">
              <a:avLst>
                <a:gd name="adj" fmla="val 10272"/>
              </a:avLst>
            </a:prstGeom>
            <a:solidFill>
              <a:srgbClr val="43CBD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모서리가 둥근 직사각형 9"/>
            <p:cNvSpPr/>
            <p:nvPr/>
          </p:nvSpPr>
          <p:spPr>
            <a:xfrm rot="3600000">
              <a:off x="3873500" y="2224332"/>
              <a:ext cx="2184400" cy="2184400"/>
            </a:xfrm>
            <a:prstGeom prst="roundRect">
              <a:avLst>
                <a:gd name="adj" fmla="val 10272"/>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1" name="모서리가 둥근 직사각형 10"/>
            <p:cNvSpPr/>
            <p:nvPr/>
          </p:nvSpPr>
          <p:spPr>
            <a:xfrm rot="1800000">
              <a:off x="5892800" y="2224332"/>
              <a:ext cx="2184400" cy="2184400"/>
            </a:xfrm>
            <a:prstGeom prst="roundRect">
              <a:avLst>
                <a:gd name="adj" fmla="val 10272"/>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solidFill>
                    <a:prstClr val="white"/>
                  </a:solidFill>
                </a:rPr>
                <a:t> </a:t>
              </a:r>
            </a:p>
          </p:txBody>
        </p:sp>
        <p:sp>
          <p:nvSpPr>
            <p:cNvPr id="12" name="모서리가 둥근 직사각형 11"/>
            <p:cNvSpPr/>
            <p:nvPr/>
          </p:nvSpPr>
          <p:spPr>
            <a:xfrm rot="2700000">
              <a:off x="8128000" y="2171701"/>
              <a:ext cx="2184400" cy="2184400"/>
            </a:xfrm>
            <a:prstGeom prst="roundRect">
              <a:avLst>
                <a:gd name="adj" fmla="val 10272"/>
              </a:avLst>
            </a:prstGeom>
            <a:solidFill>
              <a:srgbClr val="43CBD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prstClr val="white"/>
                </a:solidFill>
              </a:endParaRPr>
            </a:p>
          </p:txBody>
        </p:sp>
        <p:sp>
          <p:nvSpPr>
            <p:cNvPr id="13" name="직사각형 12"/>
            <p:cNvSpPr/>
            <p:nvPr/>
          </p:nvSpPr>
          <p:spPr>
            <a:xfrm>
              <a:off x="1868420" y="3014373"/>
              <a:ext cx="1747316" cy="1160778"/>
            </a:xfrm>
            <a:prstGeom prst="rect">
              <a:avLst/>
            </a:prstGeom>
          </p:spPr>
          <p:txBody>
            <a:bodyPr wrap="square">
              <a:spAutoFit/>
            </a:bodyPr>
            <a:lstStyle/>
            <a:p>
              <a:pPr algn="ctr">
                <a:lnSpc>
                  <a:spcPct val="150000"/>
                </a:lnSpc>
                <a:defRPr/>
              </a:pPr>
              <a:r>
                <a:rPr lang="en-US" altLang="ko-KR" sz="2000" b="1" dirty="0">
                  <a:solidFill>
                    <a:prstClr val="white"/>
                  </a:solidFill>
                </a:rPr>
                <a:t>Decision Tree</a:t>
              </a:r>
            </a:p>
          </p:txBody>
        </p:sp>
        <p:grpSp>
          <p:nvGrpSpPr>
            <p:cNvPr id="14" name="그룹 13"/>
            <p:cNvGrpSpPr/>
            <p:nvPr/>
          </p:nvGrpSpPr>
          <p:grpSpPr>
            <a:xfrm>
              <a:off x="2577149" y="2336801"/>
              <a:ext cx="438512" cy="486038"/>
              <a:chOff x="4006850" y="1601788"/>
              <a:chExt cx="322263" cy="357188"/>
            </a:xfrm>
            <a:solidFill>
              <a:schemeClr val="bg1"/>
            </a:solidFill>
          </p:grpSpPr>
          <p:sp>
            <p:nvSpPr>
              <p:cNvPr id="15" name="Freeform 17"/>
              <p:cNvSpPr/>
              <p:nvPr/>
            </p:nvSpPr>
            <p:spPr>
              <a:xfrm>
                <a:off x="4125913" y="1674813"/>
                <a:ext cx="141288" cy="109538"/>
              </a:xfrm>
              <a:custGeom>
                <a:avLst/>
                <a:gdLst>
                  <a:gd name="T0" fmla="*/ 680 w 1255"/>
                  <a:gd name="T1" fmla="*/ 0 h 963"/>
                  <a:gd name="T2" fmla="*/ 736 w 1255"/>
                  <a:gd name="T3" fmla="*/ 1 h 963"/>
                  <a:gd name="T4" fmla="*/ 793 w 1255"/>
                  <a:gd name="T5" fmla="*/ 6 h 963"/>
                  <a:gd name="T6" fmla="*/ 849 w 1255"/>
                  <a:gd name="T7" fmla="*/ 17 h 963"/>
                  <a:gd name="T8" fmla="*/ 904 w 1255"/>
                  <a:gd name="T9" fmla="*/ 32 h 963"/>
                  <a:gd name="T10" fmla="*/ 958 w 1255"/>
                  <a:gd name="T11" fmla="*/ 52 h 963"/>
                  <a:gd name="T12" fmla="*/ 1010 w 1255"/>
                  <a:gd name="T13" fmla="*/ 77 h 963"/>
                  <a:gd name="T14" fmla="*/ 1060 w 1255"/>
                  <a:gd name="T15" fmla="*/ 105 h 963"/>
                  <a:gd name="T16" fmla="*/ 1107 w 1255"/>
                  <a:gd name="T17" fmla="*/ 140 h 963"/>
                  <a:gd name="T18" fmla="*/ 1153 w 1255"/>
                  <a:gd name="T19" fmla="*/ 178 h 963"/>
                  <a:gd name="T20" fmla="*/ 1195 w 1255"/>
                  <a:gd name="T21" fmla="*/ 221 h 963"/>
                  <a:gd name="T22" fmla="*/ 1255 w 1255"/>
                  <a:gd name="T23" fmla="*/ 287 h 963"/>
                  <a:gd name="T24" fmla="*/ 1116 w 1255"/>
                  <a:gd name="T25" fmla="*/ 413 h 963"/>
                  <a:gd name="T26" fmla="*/ 1093 w 1255"/>
                  <a:gd name="T27" fmla="*/ 391 h 963"/>
                  <a:gd name="T28" fmla="*/ 1070 w 1255"/>
                  <a:gd name="T29" fmla="*/ 375 h 963"/>
                  <a:gd name="T30" fmla="*/ 1045 w 1255"/>
                  <a:gd name="T31" fmla="*/ 364 h 963"/>
                  <a:gd name="T32" fmla="*/ 1021 w 1255"/>
                  <a:gd name="T33" fmla="*/ 357 h 963"/>
                  <a:gd name="T34" fmla="*/ 997 w 1255"/>
                  <a:gd name="T35" fmla="*/ 354 h 963"/>
                  <a:gd name="T36" fmla="*/ 974 w 1255"/>
                  <a:gd name="T37" fmla="*/ 354 h 963"/>
                  <a:gd name="T38" fmla="*/ 952 w 1255"/>
                  <a:gd name="T39" fmla="*/ 356 h 963"/>
                  <a:gd name="T40" fmla="*/ 930 w 1255"/>
                  <a:gd name="T41" fmla="*/ 361 h 963"/>
                  <a:gd name="T42" fmla="*/ 911 w 1255"/>
                  <a:gd name="T43" fmla="*/ 367 h 963"/>
                  <a:gd name="T44" fmla="*/ 894 w 1255"/>
                  <a:gd name="T45" fmla="*/ 373 h 963"/>
                  <a:gd name="T46" fmla="*/ 878 w 1255"/>
                  <a:gd name="T47" fmla="*/ 380 h 963"/>
                  <a:gd name="T48" fmla="*/ 866 w 1255"/>
                  <a:gd name="T49" fmla="*/ 386 h 963"/>
                  <a:gd name="T50" fmla="*/ 857 w 1255"/>
                  <a:gd name="T51" fmla="*/ 391 h 963"/>
                  <a:gd name="T52" fmla="*/ 851 w 1255"/>
                  <a:gd name="T53" fmla="*/ 395 h 963"/>
                  <a:gd name="T54" fmla="*/ 849 w 1255"/>
                  <a:gd name="T55" fmla="*/ 396 h 963"/>
                  <a:gd name="T56" fmla="*/ 699 w 1255"/>
                  <a:gd name="T57" fmla="*/ 532 h 963"/>
                  <a:gd name="T58" fmla="*/ 676 w 1255"/>
                  <a:gd name="T59" fmla="*/ 556 h 963"/>
                  <a:gd name="T60" fmla="*/ 657 w 1255"/>
                  <a:gd name="T61" fmla="*/ 581 h 963"/>
                  <a:gd name="T62" fmla="*/ 645 w 1255"/>
                  <a:gd name="T63" fmla="*/ 605 h 963"/>
                  <a:gd name="T64" fmla="*/ 638 w 1255"/>
                  <a:gd name="T65" fmla="*/ 631 h 963"/>
                  <a:gd name="T66" fmla="*/ 635 w 1255"/>
                  <a:gd name="T67" fmla="*/ 654 h 963"/>
                  <a:gd name="T68" fmla="*/ 635 w 1255"/>
                  <a:gd name="T69" fmla="*/ 677 h 963"/>
                  <a:gd name="T70" fmla="*/ 638 w 1255"/>
                  <a:gd name="T71" fmla="*/ 700 h 963"/>
                  <a:gd name="T72" fmla="*/ 643 w 1255"/>
                  <a:gd name="T73" fmla="*/ 720 h 963"/>
                  <a:gd name="T74" fmla="*/ 650 w 1255"/>
                  <a:gd name="T75" fmla="*/ 739 h 963"/>
                  <a:gd name="T76" fmla="*/ 657 w 1255"/>
                  <a:gd name="T77" fmla="*/ 757 h 963"/>
                  <a:gd name="T78" fmla="*/ 666 w 1255"/>
                  <a:gd name="T79" fmla="*/ 771 h 963"/>
                  <a:gd name="T80" fmla="*/ 673 w 1255"/>
                  <a:gd name="T81" fmla="*/ 783 h 963"/>
                  <a:gd name="T82" fmla="*/ 679 w 1255"/>
                  <a:gd name="T83" fmla="*/ 792 h 963"/>
                  <a:gd name="T84" fmla="*/ 684 w 1255"/>
                  <a:gd name="T85" fmla="*/ 799 h 963"/>
                  <a:gd name="T86" fmla="*/ 686 w 1255"/>
                  <a:gd name="T87" fmla="*/ 802 h 963"/>
                  <a:gd name="T88" fmla="*/ 505 w 1255"/>
                  <a:gd name="T89" fmla="*/ 963 h 963"/>
                  <a:gd name="T90" fmla="*/ 0 w 1255"/>
                  <a:gd name="T91" fmla="*/ 400 h 963"/>
                  <a:gd name="T92" fmla="*/ 255 w 1255"/>
                  <a:gd name="T93" fmla="*/ 170 h 963"/>
                  <a:gd name="T94" fmla="*/ 302 w 1255"/>
                  <a:gd name="T95" fmla="*/ 133 h 963"/>
                  <a:gd name="T96" fmla="*/ 352 w 1255"/>
                  <a:gd name="T97" fmla="*/ 99 h 963"/>
                  <a:gd name="T98" fmla="*/ 403 w 1255"/>
                  <a:gd name="T99" fmla="*/ 71 h 963"/>
                  <a:gd name="T100" fmla="*/ 457 w 1255"/>
                  <a:gd name="T101" fmla="*/ 46 h 963"/>
                  <a:gd name="T102" fmla="*/ 511 w 1255"/>
                  <a:gd name="T103" fmla="*/ 28 h 963"/>
                  <a:gd name="T104" fmla="*/ 567 w 1255"/>
                  <a:gd name="T105" fmla="*/ 13 h 963"/>
                  <a:gd name="T106" fmla="*/ 623 w 1255"/>
                  <a:gd name="T107" fmla="*/ 4 h 963"/>
                  <a:gd name="T108" fmla="*/ 680 w 1255"/>
                  <a:gd name="T109"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5" h="963">
                    <a:moveTo>
                      <a:pt x="680" y="0"/>
                    </a:moveTo>
                    <a:lnTo>
                      <a:pt x="736" y="1"/>
                    </a:lnTo>
                    <a:lnTo>
                      <a:pt x="793" y="6"/>
                    </a:lnTo>
                    <a:lnTo>
                      <a:pt x="849" y="17"/>
                    </a:lnTo>
                    <a:lnTo>
                      <a:pt x="904" y="32"/>
                    </a:lnTo>
                    <a:lnTo>
                      <a:pt x="958" y="52"/>
                    </a:lnTo>
                    <a:lnTo>
                      <a:pt x="1010" y="77"/>
                    </a:lnTo>
                    <a:lnTo>
                      <a:pt x="1060" y="105"/>
                    </a:lnTo>
                    <a:lnTo>
                      <a:pt x="1107" y="140"/>
                    </a:lnTo>
                    <a:lnTo>
                      <a:pt x="1153" y="178"/>
                    </a:lnTo>
                    <a:lnTo>
                      <a:pt x="1195" y="221"/>
                    </a:lnTo>
                    <a:lnTo>
                      <a:pt x="1255" y="287"/>
                    </a:lnTo>
                    <a:lnTo>
                      <a:pt x="1116" y="413"/>
                    </a:lnTo>
                    <a:lnTo>
                      <a:pt x="1093" y="391"/>
                    </a:lnTo>
                    <a:lnTo>
                      <a:pt x="1070" y="375"/>
                    </a:lnTo>
                    <a:lnTo>
                      <a:pt x="1045" y="364"/>
                    </a:lnTo>
                    <a:lnTo>
                      <a:pt x="1021" y="357"/>
                    </a:lnTo>
                    <a:lnTo>
                      <a:pt x="997" y="354"/>
                    </a:lnTo>
                    <a:lnTo>
                      <a:pt x="974" y="354"/>
                    </a:lnTo>
                    <a:lnTo>
                      <a:pt x="952" y="356"/>
                    </a:lnTo>
                    <a:lnTo>
                      <a:pt x="930" y="361"/>
                    </a:lnTo>
                    <a:lnTo>
                      <a:pt x="911" y="367"/>
                    </a:lnTo>
                    <a:lnTo>
                      <a:pt x="894" y="373"/>
                    </a:lnTo>
                    <a:lnTo>
                      <a:pt x="878" y="380"/>
                    </a:lnTo>
                    <a:lnTo>
                      <a:pt x="866" y="386"/>
                    </a:lnTo>
                    <a:lnTo>
                      <a:pt x="857" y="391"/>
                    </a:lnTo>
                    <a:lnTo>
                      <a:pt x="851" y="395"/>
                    </a:lnTo>
                    <a:lnTo>
                      <a:pt x="849" y="396"/>
                    </a:lnTo>
                    <a:lnTo>
                      <a:pt x="699" y="532"/>
                    </a:lnTo>
                    <a:lnTo>
                      <a:pt x="676" y="556"/>
                    </a:lnTo>
                    <a:lnTo>
                      <a:pt x="657" y="581"/>
                    </a:lnTo>
                    <a:lnTo>
                      <a:pt x="645" y="605"/>
                    </a:lnTo>
                    <a:lnTo>
                      <a:pt x="638" y="631"/>
                    </a:lnTo>
                    <a:lnTo>
                      <a:pt x="635" y="654"/>
                    </a:lnTo>
                    <a:lnTo>
                      <a:pt x="635" y="677"/>
                    </a:lnTo>
                    <a:lnTo>
                      <a:pt x="638" y="700"/>
                    </a:lnTo>
                    <a:lnTo>
                      <a:pt x="643" y="720"/>
                    </a:lnTo>
                    <a:lnTo>
                      <a:pt x="650" y="739"/>
                    </a:lnTo>
                    <a:lnTo>
                      <a:pt x="657" y="757"/>
                    </a:lnTo>
                    <a:lnTo>
                      <a:pt x="666" y="771"/>
                    </a:lnTo>
                    <a:lnTo>
                      <a:pt x="673" y="783"/>
                    </a:lnTo>
                    <a:lnTo>
                      <a:pt x="679" y="792"/>
                    </a:lnTo>
                    <a:lnTo>
                      <a:pt x="684" y="799"/>
                    </a:lnTo>
                    <a:lnTo>
                      <a:pt x="686" y="802"/>
                    </a:lnTo>
                    <a:lnTo>
                      <a:pt x="505" y="963"/>
                    </a:lnTo>
                    <a:lnTo>
                      <a:pt x="0" y="400"/>
                    </a:lnTo>
                    <a:lnTo>
                      <a:pt x="255" y="170"/>
                    </a:lnTo>
                    <a:lnTo>
                      <a:pt x="302" y="133"/>
                    </a:lnTo>
                    <a:lnTo>
                      <a:pt x="352" y="99"/>
                    </a:lnTo>
                    <a:lnTo>
                      <a:pt x="403" y="71"/>
                    </a:lnTo>
                    <a:lnTo>
                      <a:pt x="457" y="46"/>
                    </a:lnTo>
                    <a:lnTo>
                      <a:pt x="511" y="28"/>
                    </a:lnTo>
                    <a:lnTo>
                      <a:pt x="567" y="13"/>
                    </a:lnTo>
                    <a:lnTo>
                      <a:pt x="623" y="4"/>
                    </a:lnTo>
                    <a:lnTo>
                      <a:pt x="680"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16" name="Freeform 18"/>
              <p:cNvSpPr/>
              <p:nvPr/>
            </p:nvSpPr>
            <p:spPr>
              <a:xfrm>
                <a:off x="4006850" y="1725613"/>
                <a:ext cx="234950" cy="233363"/>
              </a:xfrm>
              <a:custGeom>
                <a:avLst/>
                <a:gdLst>
                  <a:gd name="T0" fmla="*/ 992 w 2072"/>
                  <a:gd name="T1" fmla="*/ 0 h 2058"/>
                  <a:gd name="T2" fmla="*/ 2072 w 2072"/>
                  <a:gd name="T3" fmla="*/ 1204 h 2058"/>
                  <a:gd name="T4" fmla="*/ 1350 w 2072"/>
                  <a:gd name="T5" fmla="*/ 1852 h 2058"/>
                  <a:gd name="T6" fmla="*/ 1309 w 2072"/>
                  <a:gd name="T7" fmla="*/ 1886 h 2058"/>
                  <a:gd name="T8" fmla="*/ 1266 w 2072"/>
                  <a:gd name="T9" fmla="*/ 1916 h 2058"/>
                  <a:gd name="T10" fmla="*/ 1220 w 2072"/>
                  <a:gd name="T11" fmla="*/ 1945 h 2058"/>
                  <a:gd name="T12" fmla="*/ 1172 w 2072"/>
                  <a:gd name="T13" fmla="*/ 1970 h 2058"/>
                  <a:gd name="T14" fmla="*/ 1122 w 2072"/>
                  <a:gd name="T15" fmla="*/ 1993 h 2058"/>
                  <a:gd name="T16" fmla="*/ 1070 w 2072"/>
                  <a:gd name="T17" fmla="*/ 2011 h 2058"/>
                  <a:gd name="T18" fmla="*/ 1018 w 2072"/>
                  <a:gd name="T19" fmla="*/ 2027 h 2058"/>
                  <a:gd name="T20" fmla="*/ 964 w 2072"/>
                  <a:gd name="T21" fmla="*/ 2040 h 2058"/>
                  <a:gd name="T22" fmla="*/ 910 w 2072"/>
                  <a:gd name="T23" fmla="*/ 2050 h 2058"/>
                  <a:gd name="T24" fmla="*/ 856 w 2072"/>
                  <a:gd name="T25" fmla="*/ 2056 h 2058"/>
                  <a:gd name="T26" fmla="*/ 801 w 2072"/>
                  <a:gd name="T27" fmla="*/ 2058 h 2058"/>
                  <a:gd name="T28" fmla="*/ 747 w 2072"/>
                  <a:gd name="T29" fmla="*/ 2057 h 2058"/>
                  <a:gd name="T30" fmla="*/ 694 w 2072"/>
                  <a:gd name="T31" fmla="*/ 2052 h 2058"/>
                  <a:gd name="T32" fmla="*/ 642 w 2072"/>
                  <a:gd name="T33" fmla="*/ 2044 h 2058"/>
                  <a:gd name="T34" fmla="*/ 592 w 2072"/>
                  <a:gd name="T35" fmla="*/ 2032 h 2058"/>
                  <a:gd name="T36" fmla="*/ 542 w 2072"/>
                  <a:gd name="T37" fmla="*/ 2015 h 2058"/>
                  <a:gd name="T38" fmla="*/ 494 w 2072"/>
                  <a:gd name="T39" fmla="*/ 1995 h 2058"/>
                  <a:gd name="T40" fmla="*/ 449 w 2072"/>
                  <a:gd name="T41" fmla="*/ 1971 h 2058"/>
                  <a:gd name="T42" fmla="*/ 406 w 2072"/>
                  <a:gd name="T43" fmla="*/ 1943 h 2058"/>
                  <a:gd name="T44" fmla="*/ 367 w 2072"/>
                  <a:gd name="T45" fmla="*/ 1910 h 2058"/>
                  <a:gd name="T46" fmla="*/ 330 w 2072"/>
                  <a:gd name="T47" fmla="*/ 1874 h 2058"/>
                  <a:gd name="T48" fmla="*/ 138 w 2072"/>
                  <a:gd name="T49" fmla="*/ 1661 h 2058"/>
                  <a:gd name="T50" fmla="*/ 106 w 2072"/>
                  <a:gd name="T51" fmla="*/ 1620 h 2058"/>
                  <a:gd name="T52" fmla="*/ 77 w 2072"/>
                  <a:gd name="T53" fmla="*/ 1577 h 2058"/>
                  <a:gd name="T54" fmla="*/ 54 w 2072"/>
                  <a:gd name="T55" fmla="*/ 1532 h 2058"/>
                  <a:gd name="T56" fmla="*/ 35 w 2072"/>
                  <a:gd name="T57" fmla="*/ 1484 h 2058"/>
                  <a:gd name="T58" fmla="*/ 20 w 2072"/>
                  <a:gd name="T59" fmla="*/ 1435 h 2058"/>
                  <a:gd name="T60" fmla="*/ 9 w 2072"/>
                  <a:gd name="T61" fmla="*/ 1384 h 2058"/>
                  <a:gd name="T62" fmla="*/ 3 w 2072"/>
                  <a:gd name="T63" fmla="*/ 1331 h 2058"/>
                  <a:gd name="T64" fmla="*/ 0 w 2072"/>
                  <a:gd name="T65" fmla="*/ 1278 h 2058"/>
                  <a:gd name="T66" fmla="*/ 1 w 2072"/>
                  <a:gd name="T67" fmla="*/ 1225 h 2058"/>
                  <a:gd name="T68" fmla="*/ 6 w 2072"/>
                  <a:gd name="T69" fmla="*/ 1171 h 2058"/>
                  <a:gd name="T70" fmla="*/ 14 w 2072"/>
                  <a:gd name="T71" fmla="*/ 1117 h 2058"/>
                  <a:gd name="T72" fmla="*/ 26 w 2072"/>
                  <a:gd name="T73" fmla="*/ 1064 h 2058"/>
                  <a:gd name="T74" fmla="*/ 41 w 2072"/>
                  <a:gd name="T75" fmla="*/ 1011 h 2058"/>
                  <a:gd name="T76" fmla="*/ 60 w 2072"/>
                  <a:gd name="T77" fmla="*/ 959 h 2058"/>
                  <a:gd name="T78" fmla="*/ 81 w 2072"/>
                  <a:gd name="T79" fmla="*/ 908 h 2058"/>
                  <a:gd name="T80" fmla="*/ 106 w 2072"/>
                  <a:gd name="T81" fmla="*/ 860 h 2058"/>
                  <a:gd name="T82" fmla="*/ 133 w 2072"/>
                  <a:gd name="T83" fmla="*/ 813 h 2058"/>
                  <a:gd name="T84" fmla="*/ 164 w 2072"/>
                  <a:gd name="T85" fmla="*/ 768 h 2058"/>
                  <a:gd name="T86" fmla="*/ 197 w 2072"/>
                  <a:gd name="T87" fmla="*/ 725 h 2058"/>
                  <a:gd name="T88" fmla="*/ 232 w 2072"/>
                  <a:gd name="T89" fmla="*/ 685 h 2058"/>
                  <a:gd name="T90" fmla="*/ 270 w 2072"/>
                  <a:gd name="T91" fmla="*/ 649 h 2058"/>
                  <a:gd name="T92" fmla="*/ 992 w 2072"/>
                  <a:gd name="T93" fmla="*/ 0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2" h="2058">
                    <a:moveTo>
                      <a:pt x="992" y="0"/>
                    </a:moveTo>
                    <a:lnTo>
                      <a:pt x="2072" y="1204"/>
                    </a:lnTo>
                    <a:lnTo>
                      <a:pt x="1350" y="1852"/>
                    </a:lnTo>
                    <a:lnTo>
                      <a:pt x="1309" y="1886"/>
                    </a:lnTo>
                    <a:lnTo>
                      <a:pt x="1266" y="1916"/>
                    </a:lnTo>
                    <a:lnTo>
                      <a:pt x="1220" y="1945"/>
                    </a:lnTo>
                    <a:lnTo>
                      <a:pt x="1172" y="1970"/>
                    </a:lnTo>
                    <a:lnTo>
                      <a:pt x="1122" y="1993"/>
                    </a:lnTo>
                    <a:lnTo>
                      <a:pt x="1070" y="2011"/>
                    </a:lnTo>
                    <a:lnTo>
                      <a:pt x="1018" y="2027"/>
                    </a:lnTo>
                    <a:lnTo>
                      <a:pt x="964" y="2040"/>
                    </a:lnTo>
                    <a:lnTo>
                      <a:pt x="910" y="2050"/>
                    </a:lnTo>
                    <a:lnTo>
                      <a:pt x="856" y="2056"/>
                    </a:lnTo>
                    <a:lnTo>
                      <a:pt x="801" y="2058"/>
                    </a:lnTo>
                    <a:lnTo>
                      <a:pt x="747" y="2057"/>
                    </a:lnTo>
                    <a:lnTo>
                      <a:pt x="694" y="2052"/>
                    </a:lnTo>
                    <a:lnTo>
                      <a:pt x="642" y="2044"/>
                    </a:lnTo>
                    <a:lnTo>
                      <a:pt x="592" y="2032"/>
                    </a:lnTo>
                    <a:lnTo>
                      <a:pt x="542" y="2015"/>
                    </a:lnTo>
                    <a:lnTo>
                      <a:pt x="494" y="1995"/>
                    </a:lnTo>
                    <a:lnTo>
                      <a:pt x="449" y="1971"/>
                    </a:lnTo>
                    <a:lnTo>
                      <a:pt x="406" y="1943"/>
                    </a:lnTo>
                    <a:lnTo>
                      <a:pt x="367" y="1910"/>
                    </a:lnTo>
                    <a:lnTo>
                      <a:pt x="330" y="1874"/>
                    </a:lnTo>
                    <a:lnTo>
                      <a:pt x="138" y="1661"/>
                    </a:lnTo>
                    <a:lnTo>
                      <a:pt x="106" y="1620"/>
                    </a:lnTo>
                    <a:lnTo>
                      <a:pt x="77" y="1577"/>
                    </a:lnTo>
                    <a:lnTo>
                      <a:pt x="54" y="1532"/>
                    </a:lnTo>
                    <a:lnTo>
                      <a:pt x="35" y="1484"/>
                    </a:lnTo>
                    <a:lnTo>
                      <a:pt x="20" y="1435"/>
                    </a:lnTo>
                    <a:lnTo>
                      <a:pt x="9" y="1384"/>
                    </a:lnTo>
                    <a:lnTo>
                      <a:pt x="3" y="1331"/>
                    </a:lnTo>
                    <a:lnTo>
                      <a:pt x="0" y="1278"/>
                    </a:lnTo>
                    <a:lnTo>
                      <a:pt x="1" y="1225"/>
                    </a:lnTo>
                    <a:lnTo>
                      <a:pt x="6" y="1171"/>
                    </a:lnTo>
                    <a:lnTo>
                      <a:pt x="14" y="1117"/>
                    </a:lnTo>
                    <a:lnTo>
                      <a:pt x="26" y="1064"/>
                    </a:lnTo>
                    <a:lnTo>
                      <a:pt x="41" y="1011"/>
                    </a:lnTo>
                    <a:lnTo>
                      <a:pt x="60" y="959"/>
                    </a:lnTo>
                    <a:lnTo>
                      <a:pt x="81" y="908"/>
                    </a:lnTo>
                    <a:lnTo>
                      <a:pt x="106" y="860"/>
                    </a:lnTo>
                    <a:lnTo>
                      <a:pt x="133" y="813"/>
                    </a:lnTo>
                    <a:lnTo>
                      <a:pt x="164" y="768"/>
                    </a:lnTo>
                    <a:lnTo>
                      <a:pt x="197" y="725"/>
                    </a:lnTo>
                    <a:lnTo>
                      <a:pt x="232" y="685"/>
                    </a:lnTo>
                    <a:lnTo>
                      <a:pt x="270" y="649"/>
                    </a:lnTo>
                    <a:lnTo>
                      <a:pt x="992"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17" name="Freeform 19"/>
              <p:cNvSpPr/>
              <p:nvPr/>
            </p:nvSpPr>
            <p:spPr>
              <a:xfrm>
                <a:off x="4191000" y="1716088"/>
                <a:ext cx="111125" cy="141288"/>
              </a:xfrm>
              <a:custGeom>
                <a:avLst/>
                <a:gdLst>
                  <a:gd name="T0" fmla="*/ 754 w 984"/>
                  <a:gd name="T1" fmla="*/ 0 h 1236"/>
                  <a:gd name="T2" fmla="*/ 814 w 984"/>
                  <a:gd name="T3" fmla="*/ 66 h 1236"/>
                  <a:gd name="T4" fmla="*/ 853 w 984"/>
                  <a:gd name="T5" fmla="*/ 113 h 1236"/>
                  <a:gd name="T6" fmla="*/ 887 w 984"/>
                  <a:gd name="T7" fmla="*/ 162 h 1236"/>
                  <a:gd name="T8" fmla="*/ 915 w 984"/>
                  <a:gd name="T9" fmla="*/ 214 h 1236"/>
                  <a:gd name="T10" fmla="*/ 939 w 984"/>
                  <a:gd name="T11" fmla="*/ 267 h 1236"/>
                  <a:gd name="T12" fmla="*/ 957 w 984"/>
                  <a:gd name="T13" fmla="*/ 321 h 1236"/>
                  <a:gd name="T14" fmla="*/ 971 w 984"/>
                  <a:gd name="T15" fmla="*/ 377 h 1236"/>
                  <a:gd name="T16" fmla="*/ 980 w 984"/>
                  <a:gd name="T17" fmla="*/ 433 h 1236"/>
                  <a:gd name="T18" fmla="*/ 984 w 984"/>
                  <a:gd name="T19" fmla="*/ 490 h 1236"/>
                  <a:gd name="T20" fmla="*/ 983 w 984"/>
                  <a:gd name="T21" fmla="*/ 547 h 1236"/>
                  <a:gd name="T22" fmla="*/ 978 w 984"/>
                  <a:gd name="T23" fmla="*/ 603 h 1236"/>
                  <a:gd name="T24" fmla="*/ 968 w 984"/>
                  <a:gd name="T25" fmla="*/ 659 h 1236"/>
                  <a:gd name="T26" fmla="*/ 953 w 984"/>
                  <a:gd name="T27" fmla="*/ 714 h 1236"/>
                  <a:gd name="T28" fmla="*/ 933 w 984"/>
                  <a:gd name="T29" fmla="*/ 768 h 1236"/>
                  <a:gd name="T30" fmla="*/ 908 w 984"/>
                  <a:gd name="T31" fmla="*/ 819 h 1236"/>
                  <a:gd name="T32" fmla="*/ 880 w 984"/>
                  <a:gd name="T33" fmla="*/ 870 h 1236"/>
                  <a:gd name="T34" fmla="*/ 845 w 984"/>
                  <a:gd name="T35" fmla="*/ 918 h 1236"/>
                  <a:gd name="T36" fmla="*/ 806 w 984"/>
                  <a:gd name="T37" fmla="*/ 963 h 1236"/>
                  <a:gd name="T38" fmla="*/ 764 w 984"/>
                  <a:gd name="T39" fmla="*/ 1006 h 1236"/>
                  <a:gd name="T40" fmla="*/ 507 w 984"/>
                  <a:gd name="T41" fmla="*/ 1236 h 1236"/>
                  <a:gd name="T42" fmla="*/ 0 w 984"/>
                  <a:gd name="T43" fmla="*/ 671 h 1236"/>
                  <a:gd name="T44" fmla="*/ 180 w 984"/>
                  <a:gd name="T45" fmla="*/ 509 h 1236"/>
                  <a:gd name="T46" fmla="*/ 180 w 984"/>
                  <a:gd name="T47" fmla="*/ 507 h 1236"/>
                  <a:gd name="T48" fmla="*/ 205 w 984"/>
                  <a:gd name="T49" fmla="*/ 530 h 1236"/>
                  <a:gd name="T50" fmla="*/ 229 w 984"/>
                  <a:gd name="T51" fmla="*/ 548 h 1236"/>
                  <a:gd name="T52" fmla="*/ 254 w 984"/>
                  <a:gd name="T53" fmla="*/ 559 h 1236"/>
                  <a:gd name="T54" fmla="*/ 279 w 984"/>
                  <a:gd name="T55" fmla="*/ 566 h 1236"/>
                  <a:gd name="T56" fmla="*/ 303 w 984"/>
                  <a:gd name="T57" fmla="*/ 569 h 1236"/>
                  <a:gd name="T58" fmla="*/ 328 w 984"/>
                  <a:gd name="T59" fmla="*/ 568 h 1236"/>
                  <a:gd name="T60" fmla="*/ 350 w 984"/>
                  <a:gd name="T61" fmla="*/ 565 h 1236"/>
                  <a:gd name="T62" fmla="*/ 372 w 984"/>
                  <a:gd name="T63" fmla="*/ 559 h 1236"/>
                  <a:gd name="T64" fmla="*/ 391 w 984"/>
                  <a:gd name="T65" fmla="*/ 552 h 1236"/>
                  <a:gd name="T66" fmla="*/ 409 w 984"/>
                  <a:gd name="T67" fmla="*/ 545 h 1236"/>
                  <a:gd name="T68" fmla="*/ 423 w 984"/>
                  <a:gd name="T69" fmla="*/ 536 h 1236"/>
                  <a:gd name="T70" fmla="*/ 436 w 984"/>
                  <a:gd name="T71" fmla="*/ 529 h 1236"/>
                  <a:gd name="T72" fmla="*/ 445 w 984"/>
                  <a:gd name="T73" fmla="*/ 523 h 1236"/>
                  <a:gd name="T74" fmla="*/ 451 w 984"/>
                  <a:gd name="T75" fmla="*/ 519 h 1236"/>
                  <a:gd name="T76" fmla="*/ 453 w 984"/>
                  <a:gd name="T77" fmla="*/ 518 h 1236"/>
                  <a:gd name="T78" fmla="*/ 595 w 984"/>
                  <a:gd name="T79" fmla="*/ 391 h 1236"/>
                  <a:gd name="T80" fmla="*/ 618 w 984"/>
                  <a:gd name="T81" fmla="*/ 366 h 1236"/>
                  <a:gd name="T82" fmla="*/ 635 w 984"/>
                  <a:gd name="T83" fmla="*/ 342 h 1236"/>
                  <a:gd name="T84" fmla="*/ 647 w 984"/>
                  <a:gd name="T85" fmla="*/ 317 h 1236"/>
                  <a:gd name="T86" fmla="*/ 655 w 984"/>
                  <a:gd name="T87" fmla="*/ 293 h 1236"/>
                  <a:gd name="T88" fmla="*/ 659 w 984"/>
                  <a:gd name="T89" fmla="*/ 269 h 1236"/>
                  <a:gd name="T90" fmla="*/ 659 w 984"/>
                  <a:gd name="T91" fmla="*/ 246 h 1236"/>
                  <a:gd name="T92" fmla="*/ 656 w 984"/>
                  <a:gd name="T93" fmla="*/ 224 h 1236"/>
                  <a:gd name="T94" fmla="*/ 651 w 984"/>
                  <a:gd name="T95" fmla="*/ 203 h 1236"/>
                  <a:gd name="T96" fmla="*/ 644 w 984"/>
                  <a:gd name="T97" fmla="*/ 185 h 1236"/>
                  <a:gd name="T98" fmla="*/ 637 w 984"/>
                  <a:gd name="T99" fmla="*/ 169 h 1236"/>
                  <a:gd name="T100" fmla="*/ 630 w 984"/>
                  <a:gd name="T101" fmla="*/ 154 h 1236"/>
                  <a:gd name="T102" fmla="*/ 624 w 984"/>
                  <a:gd name="T103" fmla="*/ 142 h 1236"/>
                  <a:gd name="T104" fmla="*/ 618 w 984"/>
                  <a:gd name="T105" fmla="*/ 134 h 1236"/>
                  <a:gd name="T106" fmla="*/ 614 w 984"/>
                  <a:gd name="T107" fmla="*/ 128 h 1236"/>
                  <a:gd name="T108" fmla="*/ 613 w 984"/>
                  <a:gd name="T109" fmla="*/ 127 h 1236"/>
                  <a:gd name="T110" fmla="*/ 754 w 984"/>
                  <a:gd name="T11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4" h="1236">
                    <a:moveTo>
                      <a:pt x="754" y="0"/>
                    </a:moveTo>
                    <a:lnTo>
                      <a:pt x="814" y="66"/>
                    </a:lnTo>
                    <a:lnTo>
                      <a:pt x="853" y="113"/>
                    </a:lnTo>
                    <a:lnTo>
                      <a:pt x="887" y="162"/>
                    </a:lnTo>
                    <a:lnTo>
                      <a:pt x="915" y="214"/>
                    </a:lnTo>
                    <a:lnTo>
                      <a:pt x="939" y="267"/>
                    </a:lnTo>
                    <a:lnTo>
                      <a:pt x="957" y="321"/>
                    </a:lnTo>
                    <a:lnTo>
                      <a:pt x="971" y="377"/>
                    </a:lnTo>
                    <a:lnTo>
                      <a:pt x="980" y="433"/>
                    </a:lnTo>
                    <a:lnTo>
                      <a:pt x="984" y="490"/>
                    </a:lnTo>
                    <a:lnTo>
                      <a:pt x="983" y="547"/>
                    </a:lnTo>
                    <a:lnTo>
                      <a:pt x="978" y="603"/>
                    </a:lnTo>
                    <a:lnTo>
                      <a:pt x="968" y="659"/>
                    </a:lnTo>
                    <a:lnTo>
                      <a:pt x="953" y="714"/>
                    </a:lnTo>
                    <a:lnTo>
                      <a:pt x="933" y="768"/>
                    </a:lnTo>
                    <a:lnTo>
                      <a:pt x="908" y="819"/>
                    </a:lnTo>
                    <a:lnTo>
                      <a:pt x="880" y="870"/>
                    </a:lnTo>
                    <a:lnTo>
                      <a:pt x="845" y="918"/>
                    </a:lnTo>
                    <a:lnTo>
                      <a:pt x="806" y="963"/>
                    </a:lnTo>
                    <a:lnTo>
                      <a:pt x="764" y="1006"/>
                    </a:lnTo>
                    <a:lnTo>
                      <a:pt x="507" y="1236"/>
                    </a:lnTo>
                    <a:lnTo>
                      <a:pt x="0" y="671"/>
                    </a:lnTo>
                    <a:lnTo>
                      <a:pt x="180" y="509"/>
                    </a:lnTo>
                    <a:lnTo>
                      <a:pt x="180" y="507"/>
                    </a:lnTo>
                    <a:lnTo>
                      <a:pt x="205" y="530"/>
                    </a:lnTo>
                    <a:lnTo>
                      <a:pt x="229" y="548"/>
                    </a:lnTo>
                    <a:lnTo>
                      <a:pt x="254" y="559"/>
                    </a:lnTo>
                    <a:lnTo>
                      <a:pt x="279" y="566"/>
                    </a:lnTo>
                    <a:lnTo>
                      <a:pt x="303" y="569"/>
                    </a:lnTo>
                    <a:lnTo>
                      <a:pt x="328" y="568"/>
                    </a:lnTo>
                    <a:lnTo>
                      <a:pt x="350" y="565"/>
                    </a:lnTo>
                    <a:lnTo>
                      <a:pt x="372" y="559"/>
                    </a:lnTo>
                    <a:lnTo>
                      <a:pt x="391" y="552"/>
                    </a:lnTo>
                    <a:lnTo>
                      <a:pt x="409" y="545"/>
                    </a:lnTo>
                    <a:lnTo>
                      <a:pt x="423" y="536"/>
                    </a:lnTo>
                    <a:lnTo>
                      <a:pt x="436" y="529"/>
                    </a:lnTo>
                    <a:lnTo>
                      <a:pt x="445" y="523"/>
                    </a:lnTo>
                    <a:lnTo>
                      <a:pt x="451" y="519"/>
                    </a:lnTo>
                    <a:lnTo>
                      <a:pt x="453" y="518"/>
                    </a:lnTo>
                    <a:lnTo>
                      <a:pt x="595" y="391"/>
                    </a:lnTo>
                    <a:lnTo>
                      <a:pt x="618" y="366"/>
                    </a:lnTo>
                    <a:lnTo>
                      <a:pt x="635" y="342"/>
                    </a:lnTo>
                    <a:lnTo>
                      <a:pt x="647" y="317"/>
                    </a:lnTo>
                    <a:lnTo>
                      <a:pt x="655" y="293"/>
                    </a:lnTo>
                    <a:lnTo>
                      <a:pt x="659" y="269"/>
                    </a:lnTo>
                    <a:lnTo>
                      <a:pt x="659" y="246"/>
                    </a:lnTo>
                    <a:lnTo>
                      <a:pt x="656" y="224"/>
                    </a:lnTo>
                    <a:lnTo>
                      <a:pt x="651" y="203"/>
                    </a:lnTo>
                    <a:lnTo>
                      <a:pt x="644" y="185"/>
                    </a:lnTo>
                    <a:lnTo>
                      <a:pt x="637" y="169"/>
                    </a:lnTo>
                    <a:lnTo>
                      <a:pt x="630" y="154"/>
                    </a:lnTo>
                    <a:lnTo>
                      <a:pt x="624" y="142"/>
                    </a:lnTo>
                    <a:lnTo>
                      <a:pt x="618" y="134"/>
                    </a:lnTo>
                    <a:lnTo>
                      <a:pt x="614" y="128"/>
                    </a:lnTo>
                    <a:lnTo>
                      <a:pt x="613" y="127"/>
                    </a:lnTo>
                    <a:lnTo>
                      <a:pt x="754"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18" name="Freeform 20"/>
              <p:cNvSpPr/>
              <p:nvPr/>
            </p:nvSpPr>
            <p:spPr>
              <a:xfrm>
                <a:off x="4267200" y="1601788"/>
                <a:ext cx="61913" cy="114300"/>
              </a:xfrm>
              <a:custGeom>
                <a:avLst/>
                <a:gdLst>
                  <a:gd name="T0" fmla="*/ 351 w 546"/>
                  <a:gd name="T1" fmla="*/ 3 h 1016"/>
                  <a:gd name="T2" fmla="*/ 442 w 546"/>
                  <a:gd name="T3" fmla="*/ 23 h 1016"/>
                  <a:gd name="T4" fmla="*/ 538 w 546"/>
                  <a:gd name="T5" fmla="*/ 60 h 1016"/>
                  <a:gd name="T6" fmla="*/ 546 w 546"/>
                  <a:gd name="T7" fmla="*/ 72 h 1016"/>
                  <a:gd name="T8" fmla="*/ 540 w 546"/>
                  <a:gd name="T9" fmla="*/ 91 h 1016"/>
                  <a:gd name="T10" fmla="*/ 521 w 546"/>
                  <a:gd name="T11" fmla="*/ 113 h 1016"/>
                  <a:gd name="T12" fmla="*/ 499 w 546"/>
                  <a:gd name="T13" fmla="*/ 125 h 1016"/>
                  <a:gd name="T14" fmla="*/ 480 w 546"/>
                  <a:gd name="T15" fmla="*/ 125 h 1016"/>
                  <a:gd name="T16" fmla="*/ 386 w 546"/>
                  <a:gd name="T17" fmla="*/ 89 h 1016"/>
                  <a:gd name="T18" fmla="*/ 305 w 546"/>
                  <a:gd name="T19" fmla="*/ 72 h 1016"/>
                  <a:gd name="T20" fmla="*/ 235 w 546"/>
                  <a:gd name="T21" fmla="*/ 68 h 1016"/>
                  <a:gd name="T22" fmla="*/ 178 w 546"/>
                  <a:gd name="T23" fmla="*/ 75 h 1016"/>
                  <a:gd name="T24" fmla="*/ 136 w 546"/>
                  <a:gd name="T25" fmla="*/ 90 h 1016"/>
                  <a:gd name="T26" fmla="*/ 107 w 546"/>
                  <a:gd name="T27" fmla="*/ 111 h 1016"/>
                  <a:gd name="T28" fmla="*/ 88 w 546"/>
                  <a:gd name="T29" fmla="*/ 145 h 1016"/>
                  <a:gd name="T30" fmla="*/ 82 w 546"/>
                  <a:gd name="T31" fmla="*/ 191 h 1016"/>
                  <a:gd name="T32" fmla="*/ 93 w 546"/>
                  <a:gd name="T33" fmla="*/ 247 h 1016"/>
                  <a:gd name="T34" fmla="*/ 124 w 546"/>
                  <a:gd name="T35" fmla="*/ 310 h 1016"/>
                  <a:gd name="T36" fmla="*/ 180 w 546"/>
                  <a:gd name="T37" fmla="*/ 377 h 1016"/>
                  <a:gd name="T38" fmla="*/ 262 w 546"/>
                  <a:gd name="T39" fmla="*/ 449 h 1016"/>
                  <a:gd name="T40" fmla="*/ 330 w 546"/>
                  <a:gd name="T41" fmla="*/ 523 h 1016"/>
                  <a:gd name="T42" fmla="*/ 372 w 546"/>
                  <a:gd name="T43" fmla="*/ 594 h 1016"/>
                  <a:gd name="T44" fmla="*/ 389 w 546"/>
                  <a:gd name="T45" fmla="*/ 665 h 1016"/>
                  <a:gd name="T46" fmla="*/ 381 w 546"/>
                  <a:gd name="T47" fmla="*/ 733 h 1016"/>
                  <a:gd name="T48" fmla="*/ 347 w 546"/>
                  <a:gd name="T49" fmla="*/ 799 h 1016"/>
                  <a:gd name="T50" fmla="*/ 302 w 546"/>
                  <a:gd name="T51" fmla="*/ 856 h 1016"/>
                  <a:gd name="T52" fmla="*/ 253 w 546"/>
                  <a:gd name="T53" fmla="*/ 904 h 1016"/>
                  <a:gd name="T54" fmla="*/ 202 w 546"/>
                  <a:gd name="T55" fmla="*/ 944 h 1016"/>
                  <a:gd name="T56" fmla="*/ 154 w 546"/>
                  <a:gd name="T57" fmla="*/ 974 h 1016"/>
                  <a:gd name="T58" fmla="*/ 114 w 546"/>
                  <a:gd name="T59" fmla="*/ 996 h 1016"/>
                  <a:gd name="T60" fmla="*/ 85 w 546"/>
                  <a:gd name="T61" fmla="*/ 1011 h 1016"/>
                  <a:gd name="T62" fmla="*/ 71 w 546"/>
                  <a:gd name="T63" fmla="*/ 1016 h 1016"/>
                  <a:gd name="T64" fmla="*/ 5 w 546"/>
                  <a:gd name="T65" fmla="*/ 932 h 1016"/>
                  <a:gd name="T66" fmla="*/ 28 w 546"/>
                  <a:gd name="T67" fmla="*/ 923 h 1016"/>
                  <a:gd name="T68" fmla="*/ 57 w 546"/>
                  <a:gd name="T69" fmla="*/ 916 h 1016"/>
                  <a:gd name="T70" fmla="*/ 85 w 546"/>
                  <a:gd name="T71" fmla="*/ 911 h 1016"/>
                  <a:gd name="T72" fmla="*/ 134 w 546"/>
                  <a:gd name="T73" fmla="*/ 895 h 1016"/>
                  <a:gd name="T74" fmla="*/ 199 w 546"/>
                  <a:gd name="T75" fmla="*/ 862 h 1016"/>
                  <a:gd name="T76" fmla="*/ 242 w 546"/>
                  <a:gd name="T77" fmla="*/ 829 h 1016"/>
                  <a:gd name="T78" fmla="*/ 269 w 546"/>
                  <a:gd name="T79" fmla="*/ 802 h 1016"/>
                  <a:gd name="T80" fmla="*/ 281 w 546"/>
                  <a:gd name="T81" fmla="*/ 786 h 1016"/>
                  <a:gd name="T82" fmla="*/ 289 w 546"/>
                  <a:gd name="T83" fmla="*/ 773 h 1016"/>
                  <a:gd name="T84" fmla="*/ 301 w 546"/>
                  <a:gd name="T85" fmla="*/ 748 h 1016"/>
                  <a:gd name="T86" fmla="*/ 309 w 546"/>
                  <a:gd name="T87" fmla="*/ 717 h 1016"/>
                  <a:gd name="T88" fmla="*/ 308 w 546"/>
                  <a:gd name="T89" fmla="*/ 681 h 1016"/>
                  <a:gd name="T90" fmla="*/ 295 w 546"/>
                  <a:gd name="T91" fmla="*/ 639 h 1016"/>
                  <a:gd name="T92" fmla="*/ 268 w 546"/>
                  <a:gd name="T93" fmla="*/ 590 h 1016"/>
                  <a:gd name="T94" fmla="*/ 222 w 546"/>
                  <a:gd name="T95" fmla="*/ 535 h 1016"/>
                  <a:gd name="T96" fmla="*/ 155 w 546"/>
                  <a:gd name="T97" fmla="*/ 473 h 1016"/>
                  <a:gd name="T98" fmla="*/ 87 w 546"/>
                  <a:gd name="T99" fmla="*/ 407 h 1016"/>
                  <a:gd name="T100" fmla="*/ 39 w 546"/>
                  <a:gd name="T101" fmla="*/ 340 h 1016"/>
                  <a:gd name="T102" fmla="*/ 12 w 546"/>
                  <a:gd name="T103" fmla="*/ 272 h 1016"/>
                  <a:gd name="T104" fmla="*/ 8 w 546"/>
                  <a:gd name="T105" fmla="*/ 206 h 1016"/>
                  <a:gd name="T106" fmla="*/ 27 w 546"/>
                  <a:gd name="T107" fmla="*/ 144 h 1016"/>
                  <a:gd name="T108" fmla="*/ 67 w 546"/>
                  <a:gd name="T109" fmla="*/ 86 h 1016"/>
                  <a:gd name="T110" fmla="*/ 123 w 546"/>
                  <a:gd name="T111" fmla="*/ 41 h 1016"/>
                  <a:gd name="T112" fmla="*/ 190 w 546"/>
                  <a:gd name="T113" fmla="*/ 13 h 1016"/>
                  <a:gd name="T114" fmla="*/ 267 w 546"/>
                  <a:gd name="T115"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6" h="1016">
                    <a:moveTo>
                      <a:pt x="309" y="0"/>
                    </a:moveTo>
                    <a:lnTo>
                      <a:pt x="351" y="3"/>
                    </a:lnTo>
                    <a:lnTo>
                      <a:pt x="396" y="11"/>
                    </a:lnTo>
                    <a:lnTo>
                      <a:pt x="442" y="23"/>
                    </a:lnTo>
                    <a:lnTo>
                      <a:pt x="490" y="39"/>
                    </a:lnTo>
                    <a:lnTo>
                      <a:pt x="538" y="60"/>
                    </a:lnTo>
                    <a:lnTo>
                      <a:pt x="544" y="64"/>
                    </a:lnTo>
                    <a:lnTo>
                      <a:pt x="546" y="72"/>
                    </a:lnTo>
                    <a:lnTo>
                      <a:pt x="545" y="81"/>
                    </a:lnTo>
                    <a:lnTo>
                      <a:pt x="540" y="91"/>
                    </a:lnTo>
                    <a:lnTo>
                      <a:pt x="532" y="102"/>
                    </a:lnTo>
                    <a:lnTo>
                      <a:pt x="521" y="113"/>
                    </a:lnTo>
                    <a:lnTo>
                      <a:pt x="510" y="120"/>
                    </a:lnTo>
                    <a:lnTo>
                      <a:pt x="499" y="125"/>
                    </a:lnTo>
                    <a:lnTo>
                      <a:pt x="489" y="127"/>
                    </a:lnTo>
                    <a:lnTo>
                      <a:pt x="480" y="125"/>
                    </a:lnTo>
                    <a:lnTo>
                      <a:pt x="432" y="105"/>
                    </a:lnTo>
                    <a:lnTo>
                      <a:pt x="386" y="89"/>
                    </a:lnTo>
                    <a:lnTo>
                      <a:pt x="344" y="79"/>
                    </a:lnTo>
                    <a:lnTo>
                      <a:pt x="305" y="72"/>
                    </a:lnTo>
                    <a:lnTo>
                      <a:pt x="268" y="68"/>
                    </a:lnTo>
                    <a:lnTo>
                      <a:pt x="235" y="68"/>
                    </a:lnTo>
                    <a:lnTo>
                      <a:pt x="205" y="70"/>
                    </a:lnTo>
                    <a:lnTo>
                      <a:pt x="178" y="75"/>
                    </a:lnTo>
                    <a:lnTo>
                      <a:pt x="155" y="82"/>
                    </a:lnTo>
                    <a:lnTo>
                      <a:pt x="136" y="90"/>
                    </a:lnTo>
                    <a:lnTo>
                      <a:pt x="119" y="100"/>
                    </a:lnTo>
                    <a:lnTo>
                      <a:pt x="107" y="111"/>
                    </a:lnTo>
                    <a:lnTo>
                      <a:pt x="96" y="126"/>
                    </a:lnTo>
                    <a:lnTo>
                      <a:pt x="88" y="145"/>
                    </a:lnTo>
                    <a:lnTo>
                      <a:pt x="83" y="167"/>
                    </a:lnTo>
                    <a:lnTo>
                      <a:pt x="82" y="191"/>
                    </a:lnTo>
                    <a:lnTo>
                      <a:pt x="85" y="218"/>
                    </a:lnTo>
                    <a:lnTo>
                      <a:pt x="93" y="247"/>
                    </a:lnTo>
                    <a:lnTo>
                      <a:pt x="105" y="278"/>
                    </a:lnTo>
                    <a:lnTo>
                      <a:pt x="124" y="310"/>
                    </a:lnTo>
                    <a:lnTo>
                      <a:pt x="149" y="343"/>
                    </a:lnTo>
                    <a:lnTo>
                      <a:pt x="180" y="377"/>
                    </a:lnTo>
                    <a:lnTo>
                      <a:pt x="219" y="411"/>
                    </a:lnTo>
                    <a:lnTo>
                      <a:pt x="262" y="449"/>
                    </a:lnTo>
                    <a:lnTo>
                      <a:pt x="298" y="486"/>
                    </a:lnTo>
                    <a:lnTo>
                      <a:pt x="330" y="523"/>
                    </a:lnTo>
                    <a:lnTo>
                      <a:pt x="353" y="559"/>
                    </a:lnTo>
                    <a:lnTo>
                      <a:pt x="372" y="594"/>
                    </a:lnTo>
                    <a:lnTo>
                      <a:pt x="383" y="630"/>
                    </a:lnTo>
                    <a:lnTo>
                      <a:pt x="389" y="665"/>
                    </a:lnTo>
                    <a:lnTo>
                      <a:pt x="388" y="699"/>
                    </a:lnTo>
                    <a:lnTo>
                      <a:pt x="381" y="733"/>
                    </a:lnTo>
                    <a:lnTo>
                      <a:pt x="368" y="766"/>
                    </a:lnTo>
                    <a:lnTo>
                      <a:pt x="347" y="799"/>
                    </a:lnTo>
                    <a:lnTo>
                      <a:pt x="326" y="828"/>
                    </a:lnTo>
                    <a:lnTo>
                      <a:pt x="302" y="856"/>
                    </a:lnTo>
                    <a:lnTo>
                      <a:pt x="278" y="880"/>
                    </a:lnTo>
                    <a:lnTo>
                      <a:pt x="253" y="904"/>
                    </a:lnTo>
                    <a:lnTo>
                      <a:pt x="227" y="924"/>
                    </a:lnTo>
                    <a:lnTo>
                      <a:pt x="202" y="944"/>
                    </a:lnTo>
                    <a:lnTo>
                      <a:pt x="177" y="960"/>
                    </a:lnTo>
                    <a:lnTo>
                      <a:pt x="154" y="974"/>
                    </a:lnTo>
                    <a:lnTo>
                      <a:pt x="132" y="986"/>
                    </a:lnTo>
                    <a:lnTo>
                      <a:pt x="114" y="996"/>
                    </a:lnTo>
                    <a:lnTo>
                      <a:pt x="98" y="1005"/>
                    </a:lnTo>
                    <a:lnTo>
                      <a:pt x="85" y="1011"/>
                    </a:lnTo>
                    <a:lnTo>
                      <a:pt x="76" y="1015"/>
                    </a:lnTo>
                    <a:lnTo>
                      <a:pt x="71" y="1016"/>
                    </a:lnTo>
                    <a:lnTo>
                      <a:pt x="0" y="939"/>
                    </a:lnTo>
                    <a:lnTo>
                      <a:pt x="5" y="932"/>
                    </a:lnTo>
                    <a:lnTo>
                      <a:pt x="14" y="927"/>
                    </a:lnTo>
                    <a:lnTo>
                      <a:pt x="28" y="923"/>
                    </a:lnTo>
                    <a:lnTo>
                      <a:pt x="42" y="919"/>
                    </a:lnTo>
                    <a:lnTo>
                      <a:pt x="57" y="916"/>
                    </a:lnTo>
                    <a:lnTo>
                      <a:pt x="72" y="913"/>
                    </a:lnTo>
                    <a:lnTo>
                      <a:pt x="85" y="911"/>
                    </a:lnTo>
                    <a:lnTo>
                      <a:pt x="94" y="910"/>
                    </a:lnTo>
                    <a:lnTo>
                      <a:pt x="134" y="895"/>
                    </a:lnTo>
                    <a:lnTo>
                      <a:pt x="169" y="879"/>
                    </a:lnTo>
                    <a:lnTo>
                      <a:pt x="199" y="862"/>
                    </a:lnTo>
                    <a:lnTo>
                      <a:pt x="223" y="846"/>
                    </a:lnTo>
                    <a:lnTo>
                      <a:pt x="242" y="829"/>
                    </a:lnTo>
                    <a:lnTo>
                      <a:pt x="258" y="815"/>
                    </a:lnTo>
                    <a:lnTo>
                      <a:pt x="269" y="802"/>
                    </a:lnTo>
                    <a:lnTo>
                      <a:pt x="277" y="792"/>
                    </a:lnTo>
                    <a:lnTo>
                      <a:pt x="281" y="786"/>
                    </a:lnTo>
                    <a:lnTo>
                      <a:pt x="282" y="784"/>
                    </a:lnTo>
                    <a:lnTo>
                      <a:pt x="289" y="773"/>
                    </a:lnTo>
                    <a:lnTo>
                      <a:pt x="295" y="761"/>
                    </a:lnTo>
                    <a:lnTo>
                      <a:pt x="301" y="748"/>
                    </a:lnTo>
                    <a:lnTo>
                      <a:pt x="306" y="734"/>
                    </a:lnTo>
                    <a:lnTo>
                      <a:pt x="309" y="717"/>
                    </a:lnTo>
                    <a:lnTo>
                      <a:pt x="310" y="700"/>
                    </a:lnTo>
                    <a:lnTo>
                      <a:pt x="308" y="681"/>
                    </a:lnTo>
                    <a:lnTo>
                      <a:pt x="302" y="660"/>
                    </a:lnTo>
                    <a:lnTo>
                      <a:pt x="295" y="639"/>
                    </a:lnTo>
                    <a:lnTo>
                      <a:pt x="283" y="616"/>
                    </a:lnTo>
                    <a:lnTo>
                      <a:pt x="268" y="590"/>
                    </a:lnTo>
                    <a:lnTo>
                      <a:pt x="248" y="564"/>
                    </a:lnTo>
                    <a:lnTo>
                      <a:pt x="222" y="535"/>
                    </a:lnTo>
                    <a:lnTo>
                      <a:pt x="192" y="505"/>
                    </a:lnTo>
                    <a:lnTo>
                      <a:pt x="155" y="473"/>
                    </a:lnTo>
                    <a:lnTo>
                      <a:pt x="118" y="441"/>
                    </a:lnTo>
                    <a:lnTo>
                      <a:pt x="87" y="407"/>
                    </a:lnTo>
                    <a:lnTo>
                      <a:pt x="60" y="373"/>
                    </a:lnTo>
                    <a:lnTo>
                      <a:pt x="39" y="340"/>
                    </a:lnTo>
                    <a:lnTo>
                      <a:pt x="24" y="306"/>
                    </a:lnTo>
                    <a:lnTo>
                      <a:pt x="12" y="272"/>
                    </a:lnTo>
                    <a:lnTo>
                      <a:pt x="7" y="239"/>
                    </a:lnTo>
                    <a:lnTo>
                      <a:pt x="8" y="206"/>
                    </a:lnTo>
                    <a:lnTo>
                      <a:pt x="14" y="175"/>
                    </a:lnTo>
                    <a:lnTo>
                      <a:pt x="27" y="144"/>
                    </a:lnTo>
                    <a:lnTo>
                      <a:pt x="44" y="115"/>
                    </a:lnTo>
                    <a:lnTo>
                      <a:pt x="67" y="86"/>
                    </a:lnTo>
                    <a:lnTo>
                      <a:pt x="94" y="62"/>
                    </a:lnTo>
                    <a:lnTo>
                      <a:pt x="123" y="41"/>
                    </a:lnTo>
                    <a:lnTo>
                      <a:pt x="156" y="25"/>
                    </a:lnTo>
                    <a:lnTo>
                      <a:pt x="190" y="13"/>
                    </a:lnTo>
                    <a:lnTo>
                      <a:pt x="227" y="4"/>
                    </a:lnTo>
                    <a:lnTo>
                      <a:pt x="267" y="0"/>
                    </a:lnTo>
                    <a:lnTo>
                      <a:pt x="309"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19" name="Freeform 21"/>
              <p:cNvSpPr/>
              <p:nvPr/>
            </p:nvSpPr>
            <p:spPr>
              <a:xfrm>
                <a:off x="4211638" y="1727200"/>
                <a:ext cx="41275" cy="39688"/>
              </a:xfrm>
              <a:custGeom>
                <a:avLst/>
                <a:gdLst>
                  <a:gd name="T0" fmla="*/ 263 w 366"/>
                  <a:gd name="T1" fmla="*/ 0 h 351"/>
                  <a:gd name="T2" fmla="*/ 283 w 366"/>
                  <a:gd name="T3" fmla="*/ 3 h 351"/>
                  <a:gd name="T4" fmla="*/ 303 w 366"/>
                  <a:gd name="T5" fmla="*/ 11 h 351"/>
                  <a:gd name="T6" fmla="*/ 322 w 366"/>
                  <a:gd name="T7" fmla="*/ 22 h 351"/>
                  <a:gd name="T8" fmla="*/ 338 w 366"/>
                  <a:gd name="T9" fmla="*/ 37 h 351"/>
                  <a:gd name="T10" fmla="*/ 350 w 366"/>
                  <a:gd name="T11" fmla="*/ 54 h 351"/>
                  <a:gd name="T12" fmla="*/ 360 w 366"/>
                  <a:gd name="T13" fmla="*/ 75 h 351"/>
                  <a:gd name="T14" fmla="*/ 365 w 366"/>
                  <a:gd name="T15" fmla="*/ 95 h 351"/>
                  <a:gd name="T16" fmla="*/ 366 w 366"/>
                  <a:gd name="T17" fmla="*/ 115 h 351"/>
                  <a:gd name="T18" fmla="*/ 363 w 366"/>
                  <a:gd name="T19" fmla="*/ 136 h 351"/>
                  <a:gd name="T20" fmla="*/ 356 w 366"/>
                  <a:gd name="T21" fmla="*/ 156 h 351"/>
                  <a:gd name="T22" fmla="*/ 344 w 366"/>
                  <a:gd name="T23" fmla="*/ 175 h 351"/>
                  <a:gd name="T24" fmla="*/ 330 w 366"/>
                  <a:gd name="T25" fmla="*/ 191 h 351"/>
                  <a:gd name="T26" fmla="*/ 182 w 366"/>
                  <a:gd name="T27" fmla="*/ 323 h 351"/>
                  <a:gd name="T28" fmla="*/ 164 w 366"/>
                  <a:gd name="T29" fmla="*/ 336 h 351"/>
                  <a:gd name="T30" fmla="*/ 145 w 366"/>
                  <a:gd name="T31" fmla="*/ 346 h 351"/>
                  <a:gd name="T32" fmla="*/ 124 w 366"/>
                  <a:gd name="T33" fmla="*/ 351 h 351"/>
                  <a:gd name="T34" fmla="*/ 103 w 366"/>
                  <a:gd name="T35" fmla="*/ 351 h 351"/>
                  <a:gd name="T36" fmla="*/ 83 w 366"/>
                  <a:gd name="T37" fmla="*/ 348 h 351"/>
                  <a:gd name="T38" fmla="*/ 63 w 366"/>
                  <a:gd name="T39" fmla="*/ 340 h 351"/>
                  <a:gd name="T40" fmla="*/ 44 w 366"/>
                  <a:gd name="T41" fmla="*/ 330 h 351"/>
                  <a:gd name="T42" fmla="*/ 28 w 366"/>
                  <a:gd name="T43" fmla="*/ 315 h 351"/>
                  <a:gd name="T44" fmla="*/ 15 w 366"/>
                  <a:gd name="T45" fmla="*/ 297 h 351"/>
                  <a:gd name="T46" fmla="*/ 6 w 366"/>
                  <a:gd name="T47" fmla="*/ 277 h 351"/>
                  <a:gd name="T48" fmla="*/ 1 w 366"/>
                  <a:gd name="T49" fmla="*/ 257 h 351"/>
                  <a:gd name="T50" fmla="*/ 0 w 366"/>
                  <a:gd name="T51" fmla="*/ 236 h 351"/>
                  <a:gd name="T52" fmla="*/ 3 w 366"/>
                  <a:gd name="T53" fmla="*/ 215 h 351"/>
                  <a:gd name="T54" fmla="*/ 10 w 366"/>
                  <a:gd name="T55" fmla="*/ 196 h 351"/>
                  <a:gd name="T56" fmla="*/ 22 w 366"/>
                  <a:gd name="T57" fmla="*/ 178 h 351"/>
                  <a:gd name="T58" fmla="*/ 37 w 366"/>
                  <a:gd name="T59" fmla="*/ 161 h 351"/>
                  <a:gd name="T60" fmla="*/ 183 w 366"/>
                  <a:gd name="T61" fmla="*/ 29 h 351"/>
                  <a:gd name="T62" fmla="*/ 202 w 366"/>
                  <a:gd name="T63" fmla="*/ 16 h 351"/>
                  <a:gd name="T64" fmla="*/ 221 w 366"/>
                  <a:gd name="T65" fmla="*/ 7 h 351"/>
                  <a:gd name="T66" fmla="*/ 241 w 366"/>
                  <a:gd name="T67" fmla="*/ 1 h 351"/>
                  <a:gd name="T68" fmla="*/ 263 w 366"/>
                  <a:gd name="T6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351">
                    <a:moveTo>
                      <a:pt x="263" y="0"/>
                    </a:moveTo>
                    <a:lnTo>
                      <a:pt x="283" y="3"/>
                    </a:lnTo>
                    <a:lnTo>
                      <a:pt x="303" y="11"/>
                    </a:lnTo>
                    <a:lnTo>
                      <a:pt x="322" y="22"/>
                    </a:lnTo>
                    <a:lnTo>
                      <a:pt x="338" y="37"/>
                    </a:lnTo>
                    <a:lnTo>
                      <a:pt x="350" y="54"/>
                    </a:lnTo>
                    <a:lnTo>
                      <a:pt x="360" y="75"/>
                    </a:lnTo>
                    <a:lnTo>
                      <a:pt x="365" y="95"/>
                    </a:lnTo>
                    <a:lnTo>
                      <a:pt x="366" y="115"/>
                    </a:lnTo>
                    <a:lnTo>
                      <a:pt x="363" y="136"/>
                    </a:lnTo>
                    <a:lnTo>
                      <a:pt x="356" y="156"/>
                    </a:lnTo>
                    <a:lnTo>
                      <a:pt x="344" y="175"/>
                    </a:lnTo>
                    <a:lnTo>
                      <a:pt x="330" y="191"/>
                    </a:lnTo>
                    <a:lnTo>
                      <a:pt x="182" y="323"/>
                    </a:lnTo>
                    <a:lnTo>
                      <a:pt x="164" y="336"/>
                    </a:lnTo>
                    <a:lnTo>
                      <a:pt x="145" y="346"/>
                    </a:lnTo>
                    <a:lnTo>
                      <a:pt x="124" y="351"/>
                    </a:lnTo>
                    <a:lnTo>
                      <a:pt x="103" y="351"/>
                    </a:lnTo>
                    <a:lnTo>
                      <a:pt x="83" y="348"/>
                    </a:lnTo>
                    <a:lnTo>
                      <a:pt x="63" y="340"/>
                    </a:lnTo>
                    <a:lnTo>
                      <a:pt x="44" y="330"/>
                    </a:lnTo>
                    <a:lnTo>
                      <a:pt x="28" y="315"/>
                    </a:lnTo>
                    <a:lnTo>
                      <a:pt x="15" y="297"/>
                    </a:lnTo>
                    <a:lnTo>
                      <a:pt x="6" y="277"/>
                    </a:lnTo>
                    <a:lnTo>
                      <a:pt x="1" y="257"/>
                    </a:lnTo>
                    <a:lnTo>
                      <a:pt x="0" y="236"/>
                    </a:lnTo>
                    <a:lnTo>
                      <a:pt x="3" y="215"/>
                    </a:lnTo>
                    <a:lnTo>
                      <a:pt x="10" y="196"/>
                    </a:lnTo>
                    <a:lnTo>
                      <a:pt x="22" y="178"/>
                    </a:lnTo>
                    <a:lnTo>
                      <a:pt x="37" y="161"/>
                    </a:lnTo>
                    <a:lnTo>
                      <a:pt x="183" y="29"/>
                    </a:lnTo>
                    <a:lnTo>
                      <a:pt x="202" y="16"/>
                    </a:lnTo>
                    <a:lnTo>
                      <a:pt x="221" y="7"/>
                    </a:lnTo>
                    <a:lnTo>
                      <a:pt x="241" y="1"/>
                    </a:lnTo>
                    <a:lnTo>
                      <a:pt x="263"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grpSp>
        <p:sp>
          <p:nvSpPr>
            <p:cNvPr id="26" name="직사각형 25"/>
            <p:cNvSpPr/>
            <p:nvPr/>
          </p:nvSpPr>
          <p:spPr>
            <a:xfrm>
              <a:off x="3664454" y="3011683"/>
              <a:ext cx="2156891" cy="1163467"/>
            </a:xfrm>
            <a:prstGeom prst="rect">
              <a:avLst/>
            </a:prstGeom>
          </p:spPr>
          <p:txBody>
            <a:bodyPr wrap="square">
              <a:spAutoFit/>
            </a:bodyPr>
            <a:lstStyle/>
            <a:p>
              <a:pPr algn="ctr">
                <a:lnSpc>
                  <a:spcPct val="150000"/>
                </a:lnSpc>
                <a:defRPr/>
              </a:pPr>
              <a:r>
                <a:rPr lang="en-US" altLang="ko-KR" sz="2000" b="1" dirty="0">
                  <a:solidFill>
                    <a:prstClr val="white"/>
                  </a:solidFill>
                </a:rPr>
                <a:t> Information Gain</a:t>
              </a:r>
            </a:p>
          </p:txBody>
        </p:sp>
        <p:sp>
          <p:nvSpPr>
            <p:cNvPr id="27" name="직사각형 26"/>
            <p:cNvSpPr/>
            <p:nvPr/>
          </p:nvSpPr>
          <p:spPr>
            <a:xfrm>
              <a:off x="5981699" y="3014207"/>
              <a:ext cx="1747316" cy="1160943"/>
            </a:xfrm>
            <a:prstGeom prst="rect">
              <a:avLst/>
            </a:prstGeom>
          </p:spPr>
          <p:txBody>
            <a:bodyPr wrap="square">
              <a:spAutoFit/>
            </a:bodyPr>
            <a:lstStyle/>
            <a:p>
              <a:pPr algn="ctr">
                <a:lnSpc>
                  <a:spcPct val="150000"/>
                </a:lnSpc>
                <a:defRPr/>
              </a:pPr>
              <a:r>
                <a:rPr lang="en-US" altLang="ko-KR" sz="2000" b="1">
                  <a:solidFill>
                    <a:prstClr val="white"/>
                  </a:solidFill>
                </a:rPr>
                <a:t>  Recursive Partition</a:t>
              </a:r>
            </a:p>
          </p:txBody>
        </p:sp>
        <p:sp>
          <p:nvSpPr>
            <p:cNvPr id="28" name="직사각형 27"/>
            <p:cNvSpPr/>
            <p:nvPr/>
          </p:nvSpPr>
          <p:spPr>
            <a:xfrm>
              <a:off x="8402697" y="3015828"/>
              <a:ext cx="1747316" cy="630460"/>
            </a:xfrm>
            <a:prstGeom prst="rect">
              <a:avLst/>
            </a:prstGeom>
          </p:spPr>
          <p:txBody>
            <a:bodyPr wrap="square">
              <a:spAutoFit/>
            </a:bodyPr>
            <a:lstStyle/>
            <a:p>
              <a:pPr algn="ctr">
                <a:lnSpc>
                  <a:spcPct val="150000"/>
                </a:lnSpc>
                <a:defRPr/>
              </a:pPr>
              <a:r>
                <a:rPr lang="en-US" altLang="ko-KR" sz="2000" b="1">
                  <a:solidFill>
                    <a:prstClr val="white"/>
                  </a:solidFill>
                </a:rPr>
                <a:t>Pruning</a:t>
              </a:r>
            </a:p>
          </p:txBody>
        </p:sp>
        <p:grpSp>
          <p:nvGrpSpPr>
            <p:cNvPr id="48" name="Group 20"/>
            <p:cNvGrpSpPr>
              <a:grpSpLocks noChangeAspect="1"/>
            </p:cNvGrpSpPr>
            <p:nvPr/>
          </p:nvGrpSpPr>
          <p:grpSpPr>
            <a:xfrm>
              <a:off x="4898365" y="2305335"/>
              <a:ext cx="392827" cy="535835"/>
              <a:chOff x="2597" y="4163"/>
              <a:chExt cx="217" cy="296"/>
            </a:xfrm>
            <a:solidFill>
              <a:schemeClr val="bg1"/>
            </a:solidFill>
          </p:grpSpPr>
          <p:sp>
            <p:nvSpPr>
              <p:cNvPr id="49" name="Freeform 22"/>
              <p:cNvSpPr>
                <a:spLocks noEditPoints="1"/>
              </p:cNvSpPr>
              <p:nvPr/>
            </p:nvSpPr>
            <p:spPr>
              <a:xfrm>
                <a:off x="2630" y="4163"/>
                <a:ext cx="151" cy="176"/>
              </a:xfrm>
              <a:custGeom>
                <a:avLst/>
                <a:gdLst>
                  <a:gd name="T0" fmla="*/ 410 w 1662"/>
                  <a:gd name="T1" fmla="*/ 645 h 1942"/>
                  <a:gd name="T2" fmla="*/ 309 w 1662"/>
                  <a:gd name="T3" fmla="*/ 847 h 1942"/>
                  <a:gd name="T4" fmla="*/ 255 w 1662"/>
                  <a:gd name="T5" fmla="*/ 1023 h 1942"/>
                  <a:gd name="T6" fmla="*/ 263 w 1662"/>
                  <a:gd name="T7" fmla="*/ 1206 h 1942"/>
                  <a:gd name="T8" fmla="*/ 347 w 1662"/>
                  <a:gd name="T9" fmla="*/ 1429 h 1942"/>
                  <a:gd name="T10" fmla="*/ 476 w 1662"/>
                  <a:gd name="T11" fmla="*/ 1620 h 1942"/>
                  <a:gd name="T12" fmla="*/ 638 w 1662"/>
                  <a:gd name="T13" fmla="*/ 1753 h 1942"/>
                  <a:gd name="T14" fmla="*/ 825 w 1662"/>
                  <a:gd name="T15" fmla="*/ 1803 h 1942"/>
                  <a:gd name="T16" fmla="*/ 1013 w 1662"/>
                  <a:gd name="T17" fmla="*/ 1753 h 1942"/>
                  <a:gd name="T18" fmla="*/ 1176 w 1662"/>
                  <a:gd name="T19" fmla="*/ 1619 h 1942"/>
                  <a:gd name="T20" fmla="*/ 1305 w 1662"/>
                  <a:gd name="T21" fmla="*/ 1428 h 1942"/>
                  <a:gd name="T22" fmla="*/ 1388 w 1662"/>
                  <a:gd name="T23" fmla="*/ 1205 h 1942"/>
                  <a:gd name="T24" fmla="*/ 1418 w 1662"/>
                  <a:gd name="T25" fmla="*/ 974 h 1942"/>
                  <a:gd name="T26" fmla="*/ 1266 w 1662"/>
                  <a:gd name="T27" fmla="*/ 836 h 1942"/>
                  <a:gd name="T28" fmla="*/ 1012 w 1662"/>
                  <a:gd name="T29" fmla="*/ 794 h 1942"/>
                  <a:gd name="T30" fmla="*/ 806 w 1662"/>
                  <a:gd name="T31" fmla="*/ 713 h 1942"/>
                  <a:gd name="T32" fmla="*/ 646 w 1662"/>
                  <a:gd name="T33" fmla="*/ 610 h 1942"/>
                  <a:gd name="T34" fmla="*/ 526 w 1662"/>
                  <a:gd name="T35" fmla="*/ 499 h 1942"/>
                  <a:gd name="T36" fmla="*/ 944 w 1662"/>
                  <a:gd name="T37" fmla="*/ 23 h 1942"/>
                  <a:gd name="T38" fmla="*/ 1152 w 1662"/>
                  <a:gd name="T39" fmla="*/ 118 h 1942"/>
                  <a:gd name="T40" fmla="*/ 1271 w 1662"/>
                  <a:gd name="T41" fmla="*/ 205 h 1942"/>
                  <a:gd name="T42" fmla="*/ 1388 w 1662"/>
                  <a:gd name="T43" fmla="*/ 323 h 1942"/>
                  <a:gd name="T44" fmla="*/ 1455 w 1662"/>
                  <a:gd name="T45" fmla="*/ 429 h 1942"/>
                  <a:gd name="T46" fmla="*/ 1524 w 1662"/>
                  <a:gd name="T47" fmla="*/ 626 h 1942"/>
                  <a:gd name="T48" fmla="*/ 1555 w 1662"/>
                  <a:gd name="T49" fmla="*/ 892 h 1942"/>
                  <a:gd name="T50" fmla="*/ 1619 w 1662"/>
                  <a:gd name="T51" fmla="*/ 939 h 1942"/>
                  <a:gd name="T52" fmla="*/ 1657 w 1662"/>
                  <a:gd name="T53" fmla="*/ 1032 h 1942"/>
                  <a:gd name="T54" fmla="*/ 1655 w 1662"/>
                  <a:gd name="T55" fmla="*/ 1183 h 1942"/>
                  <a:gd name="T56" fmla="*/ 1611 w 1662"/>
                  <a:gd name="T57" fmla="*/ 1304 h 1942"/>
                  <a:gd name="T58" fmla="*/ 1537 w 1662"/>
                  <a:gd name="T59" fmla="*/ 1372 h 1942"/>
                  <a:gd name="T60" fmla="*/ 1445 w 1662"/>
                  <a:gd name="T61" fmla="*/ 1454 h 1942"/>
                  <a:gd name="T62" fmla="*/ 1313 w 1662"/>
                  <a:gd name="T63" fmla="*/ 1670 h 1942"/>
                  <a:gd name="T64" fmla="*/ 1141 w 1662"/>
                  <a:gd name="T65" fmla="*/ 1836 h 1942"/>
                  <a:gd name="T66" fmla="*/ 937 w 1662"/>
                  <a:gd name="T67" fmla="*/ 1930 h 1942"/>
                  <a:gd name="T68" fmla="*/ 714 w 1662"/>
                  <a:gd name="T69" fmla="*/ 1930 h 1942"/>
                  <a:gd name="T70" fmla="*/ 510 w 1662"/>
                  <a:gd name="T71" fmla="*/ 1836 h 1942"/>
                  <a:gd name="T72" fmla="*/ 337 w 1662"/>
                  <a:gd name="T73" fmla="*/ 1669 h 1942"/>
                  <a:gd name="T74" fmla="*/ 205 w 1662"/>
                  <a:gd name="T75" fmla="*/ 1452 h 1942"/>
                  <a:gd name="T76" fmla="*/ 111 w 1662"/>
                  <a:gd name="T77" fmla="*/ 1364 h 1942"/>
                  <a:gd name="T78" fmla="*/ 39 w 1662"/>
                  <a:gd name="T79" fmla="*/ 1284 h 1942"/>
                  <a:gd name="T80" fmla="*/ 2 w 1662"/>
                  <a:gd name="T81" fmla="*/ 1143 h 1942"/>
                  <a:gd name="T82" fmla="*/ 9 w 1662"/>
                  <a:gd name="T83" fmla="*/ 1009 h 1942"/>
                  <a:gd name="T84" fmla="*/ 50 w 1662"/>
                  <a:gd name="T85" fmla="*/ 930 h 1942"/>
                  <a:gd name="T86" fmla="*/ 98 w 1662"/>
                  <a:gd name="T87" fmla="*/ 851 h 1942"/>
                  <a:gd name="T88" fmla="*/ 85 w 1662"/>
                  <a:gd name="T89" fmla="*/ 643 h 1942"/>
                  <a:gd name="T90" fmla="*/ 120 w 1662"/>
                  <a:gd name="T91" fmla="*/ 487 h 1942"/>
                  <a:gd name="T92" fmla="*/ 183 w 1662"/>
                  <a:gd name="T93" fmla="*/ 377 h 1942"/>
                  <a:gd name="T94" fmla="*/ 257 w 1662"/>
                  <a:gd name="T95" fmla="*/ 305 h 1942"/>
                  <a:gd name="T96" fmla="*/ 319 w 1662"/>
                  <a:gd name="T97" fmla="*/ 266 h 1942"/>
                  <a:gd name="T98" fmla="*/ 352 w 1662"/>
                  <a:gd name="T99" fmla="*/ 246 h 1942"/>
                  <a:gd name="T100" fmla="*/ 390 w 1662"/>
                  <a:gd name="T101" fmla="*/ 196 h 1942"/>
                  <a:gd name="T102" fmla="*/ 459 w 1662"/>
                  <a:gd name="T103" fmla="*/ 127 h 1942"/>
                  <a:gd name="T104" fmla="*/ 559 w 1662"/>
                  <a:gd name="T105" fmla="*/ 57 h 1942"/>
                  <a:gd name="T106" fmla="*/ 690 w 1662"/>
                  <a:gd name="T107" fmla="*/ 10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1942">
                    <a:moveTo>
                      <a:pt x="526" y="499"/>
                    </a:moveTo>
                    <a:lnTo>
                      <a:pt x="484" y="546"/>
                    </a:lnTo>
                    <a:lnTo>
                      <a:pt x="445" y="595"/>
                    </a:lnTo>
                    <a:lnTo>
                      <a:pt x="410" y="645"/>
                    </a:lnTo>
                    <a:lnTo>
                      <a:pt x="379" y="696"/>
                    </a:lnTo>
                    <a:lnTo>
                      <a:pt x="352" y="747"/>
                    </a:lnTo>
                    <a:lnTo>
                      <a:pt x="329" y="797"/>
                    </a:lnTo>
                    <a:lnTo>
                      <a:pt x="309" y="847"/>
                    </a:lnTo>
                    <a:lnTo>
                      <a:pt x="291" y="895"/>
                    </a:lnTo>
                    <a:lnTo>
                      <a:pt x="277" y="941"/>
                    </a:lnTo>
                    <a:lnTo>
                      <a:pt x="264" y="984"/>
                    </a:lnTo>
                    <a:lnTo>
                      <a:pt x="255" y="1023"/>
                    </a:lnTo>
                    <a:lnTo>
                      <a:pt x="247" y="1059"/>
                    </a:lnTo>
                    <a:lnTo>
                      <a:pt x="241" y="1091"/>
                    </a:lnTo>
                    <a:lnTo>
                      <a:pt x="250" y="1148"/>
                    </a:lnTo>
                    <a:lnTo>
                      <a:pt x="263" y="1206"/>
                    </a:lnTo>
                    <a:lnTo>
                      <a:pt x="280" y="1263"/>
                    </a:lnTo>
                    <a:lnTo>
                      <a:pt x="299" y="1320"/>
                    </a:lnTo>
                    <a:lnTo>
                      <a:pt x="322" y="1375"/>
                    </a:lnTo>
                    <a:lnTo>
                      <a:pt x="347" y="1429"/>
                    </a:lnTo>
                    <a:lnTo>
                      <a:pt x="375" y="1480"/>
                    </a:lnTo>
                    <a:lnTo>
                      <a:pt x="406" y="1530"/>
                    </a:lnTo>
                    <a:lnTo>
                      <a:pt x="440" y="1576"/>
                    </a:lnTo>
                    <a:lnTo>
                      <a:pt x="476" y="1620"/>
                    </a:lnTo>
                    <a:lnTo>
                      <a:pt x="513" y="1659"/>
                    </a:lnTo>
                    <a:lnTo>
                      <a:pt x="553" y="1695"/>
                    </a:lnTo>
                    <a:lnTo>
                      <a:pt x="594" y="1726"/>
                    </a:lnTo>
                    <a:lnTo>
                      <a:pt x="638" y="1753"/>
                    </a:lnTo>
                    <a:lnTo>
                      <a:pt x="683" y="1774"/>
                    </a:lnTo>
                    <a:lnTo>
                      <a:pt x="729" y="1789"/>
                    </a:lnTo>
                    <a:lnTo>
                      <a:pt x="777" y="1800"/>
                    </a:lnTo>
                    <a:lnTo>
                      <a:pt x="825" y="1803"/>
                    </a:lnTo>
                    <a:lnTo>
                      <a:pt x="875" y="1800"/>
                    </a:lnTo>
                    <a:lnTo>
                      <a:pt x="922" y="1789"/>
                    </a:lnTo>
                    <a:lnTo>
                      <a:pt x="968" y="1774"/>
                    </a:lnTo>
                    <a:lnTo>
                      <a:pt x="1013" y="1753"/>
                    </a:lnTo>
                    <a:lnTo>
                      <a:pt x="1056" y="1726"/>
                    </a:lnTo>
                    <a:lnTo>
                      <a:pt x="1099" y="1695"/>
                    </a:lnTo>
                    <a:lnTo>
                      <a:pt x="1139" y="1659"/>
                    </a:lnTo>
                    <a:lnTo>
                      <a:pt x="1176" y="1619"/>
                    </a:lnTo>
                    <a:lnTo>
                      <a:pt x="1212" y="1576"/>
                    </a:lnTo>
                    <a:lnTo>
                      <a:pt x="1245" y="1529"/>
                    </a:lnTo>
                    <a:lnTo>
                      <a:pt x="1276" y="1480"/>
                    </a:lnTo>
                    <a:lnTo>
                      <a:pt x="1305" y="1428"/>
                    </a:lnTo>
                    <a:lnTo>
                      <a:pt x="1330" y="1374"/>
                    </a:lnTo>
                    <a:lnTo>
                      <a:pt x="1353" y="1319"/>
                    </a:lnTo>
                    <a:lnTo>
                      <a:pt x="1372" y="1262"/>
                    </a:lnTo>
                    <a:lnTo>
                      <a:pt x="1388" y="1205"/>
                    </a:lnTo>
                    <a:lnTo>
                      <a:pt x="1401" y="1147"/>
                    </a:lnTo>
                    <a:lnTo>
                      <a:pt x="1411" y="1089"/>
                    </a:lnTo>
                    <a:lnTo>
                      <a:pt x="1416" y="1032"/>
                    </a:lnTo>
                    <a:lnTo>
                      <a:pt x="1418" y="974"/>
                    </a:lnTo>
                    <a:lnTo>
                      <a:pt x="1417" y="904"/>
                    </a:lnTo>
                    <a:lnTo>
                      <a:pt x="1414" y="838"/>
                    </a:lnTo>
                    <a:lnTo>
                      <a:pt x="1339" y="839"/>
                    </a:lnTo>
                    <a:lnTo>
                      <a:pt x="1266" y="836"/>
                    </a:lnTo>
                    <a:lnTo>
                      <a:pt x="1198" y="830"/>
                    </a:lnTo>
                    <a:lnTo>
                      <a:pt x="1133" y="820"/>
                    </a:lnTo>
                    <a:lnTo>
                      <a:pt x="1070" y="808"/>
                    </a:lnTo>
                    <a:lnTo>
                      <a:pt x="1012" y="794"/>
                    </a:lnTo>
                    <a:lnTo>
                      <a:pt x="956" y="777"/>
                    </a:lnTo>
                    <a:lnTo>
                      <a:pt x="903" y="757"/>
                    </a:lnTo>
                    <a:lnTo>
                      <a:pt x="853" y="737"/>
                    </a:lnTo>
                    <a:lnTo>
                      <a:pt x="806" y="713"/>
                    </a:lnTo>
                    <a:lnTo>
                      <a:pt x="762" y="690"/>
                    </a:lnTo>
                    <a:lnTo>
                      <a:pt x="721" y="664"/>
                    </a:lnTo>
                    <a:lnTo>
                      <a:pt x="682" y="638"/>
                    </a:lnTo>
                    <a:lnTo>
                      <a:pt x="646" y="610"/>
                    </a:lnTo>
                    <a:lnTo>
                      <a:pt x="612" y="583"/>
                    </a:lnTo>
                    <a:lnTo>
                      <a:pt x="581" y="555"/>
                    </a:lnTo>
                    <a:lnTo>
                      <a:pt x="552" y="527"/>
                    </a:lnTo>
                    <a:lnTo>
                      <a:pt x="526" y="499"/>
                    </a:lnTo>
                    <a:close/>
                    <a:moveTo>
                      <a:pt x="808" y="0"/>
                    </a:moveTo>
                    <a:lnTo>
                      <a:pt x="851" y="3"/>
                    </a:lnTo>
                    <a:lnTo>
                      <a:pt x="897" y="11"/>
                    </a:lnTo>
                    <a:lnTo>
                      <a:pt x="944" y="23"/>
                    </a:lnTo>
                    <a:lnTo>
                      <a:pt x="993" y="39"/>
                    </a:lnTo>
                    <a:lnTo>
                      <a:pt x="1044" y="60"/>
                    </a:lnTo>
                    <a:lnTo>
                      <a:pt x="1097" y="86"/>
                    </a:lnTo>
                    <a:lnTo>
                      <a:pt x="1152" y="118"/>
                    </a:lnTo>
                    <a:lnTo>
                      <a:pt x="1179" y="135"/>
                    </a:lnTo>
                    <a:lnTo>
                      <a:pt x="1208" y="155"/>
                    </a:lnTo>
                    <a:lnTo>
                      <a:pt x="1239" y="179"/>
                    </a:lnTo>
                    <a:lnTo>
                      <a:pt x="1271" y="205"/>
                    </a:lnTo>
                    <a:lnTo>
                      <a:pt x="1304" y="233"/>
                    </a:lnTo>
                    <a:lnTo>
                      <a:pt x="1334" y="261"/>
                    </a:lnTo>
                    <a:lnTo>
                      <a:pt x="1363" y="292"/>
                    </a:lnTo>
                    <a:lnTo>
                      <a:pt x="1388" y="323"/>
                    </a:lnTo>
                    <a:lnTo>
                      <a:pt x="1409" y="353"/>
                    </a:lnTo>
                    <a:lnTo>
                      <a:pt x="1409" y="353"/>
                    </a:lnTo>
                    <a:lnTo>
                      <a:pt x="1433" y="389"/>
                    </a:lnTo>
                    <a:lnTo>
                      <a:pt x="1455" y="429"/>
                    </a:lnTo>
                    <a:lnTo>
                      <a:pt x="1475" y="472"/>
                    </a:lnTo>
                    <a:lnTo>
                      <a:pt x="1493" y="519"/>
                    </a:lnTo>
                    <a:lnTo>
                      <a:pt x="1509" y="570"/>
                    </a:lnTo>
                    <a:lnTo>
                      <a:pt x="1524" y="626"/>
                    </a:lnTo>
                    <a:lnTo>
                      <a:pt x="1535" y="685"/>
                    </a:lnTo>
                    <a:lnTo>
                      <a:pt x="1545" y="749"/>
                    </a:lnTo>
                    <a:lnTo>
                      <a:pt x="1551" y="817"/>
                    </a:lnTo>
                    <a:lnTo>
                      <a:pt x="1555" y="892"/>
                    </a:lnTo>
                    <a:lnTo>
                      <a:pt x="1573" y="900"/>
                    </a:lnTo>
                    <a:lnTo>
                      <a:pt x="1590" y="910"/>
                    </a:lnTo>
                    <a:lnTo>
                      <a:pt x="1605" y="922"/>
                    </a:lnTo>
                    <a:lnTo>
                      <a:pt x="1619" y="939"/>
                    </a:lnTo>
                    <a:lnTo>
                      <a:pt x="1632" y="957"/>
                    </a:lnTo>
                    <a:lnTo>
                      <a:pt x="1642" y="979"/>
                    </a:lnTo>
                    <a:lnTo>
                      <a:pt x="1651" y="1003"/>
                    </a:lnTo>
                    <a:lnTo>
                      <a:pt x="1657" y="1032"/>
                    </a:lnTo>
                    <a:lnTo>
                      <a:pt x="1661" y="1064"/>
                    </a:lnTo>
                    <a:lnTo>
                      <a:pt x="1662" y="1102"/>
                    </a:lnTo>
                    <a:lnTo>
                      <a:pt x="1660" y="1143"/>
                    </a:lnTo>
                    <a:lnTo>
                      <a:pt x="1655" y="1183"/>
                    </a:lnTo>
                    <a:lnTo>
                      <a:pt x="1648" y="1218"/>
                    </a:lnTo>
                    <a:lnTo>
                      <a:pt x="1638" y="1250"/>
                    </a:lnTo>
                    <a:lnTo>
                      <a:pt x="1625" y="1278"/>
                    </a:lnTo>
                    <a:lnTo>
                      <a:pt x="1611" y="1304"/>
                    </a:lnTo>
                    <a:lnTo>
                      <a:pt x="1595" y="1325"/>
                    </a:lnTo>
                    <a:lnTo>
                      <a:pt x="1577" y="1344"/>
                    </a:lnTo>
                    <a:lnTo>
                      <a:pt x="1558" y="1360"/>
                    </a:lnTo>
                    <a:lnTo>
                      <a:pt x="1537" y="1372"/>
                    </a:lnTo>
                    <a:lnTo>
                      <a:pt x="1515" y="1382"/>
                    </a:lnTo>
                    <a:lnTo>
                      <a:pt x="1493" y="1390"/>
                    </a:lnTo>
                    <a:lnTo>
                      <a:pt x="1471" y="1395"/>
                    </a:lnTo>
                    <a:lnTo>
                      <a:pt x="1445" y="1454"/>
                    </a:lnTo>
                    <a:lnTo>
                      <a:pt x="1416" y="1512"/>
                    </a:lnTo>
                    <a:lnTo>
                      <a:pt x="1385" y="1567"/>
                    </a:lnTo>
                    <a:lnTo>
                      <a:pt x="1350" y="1620"/>
                    </a:lnTo>
                    <a:lnTo>
                      <a:pt x="1313" y="1670"/>
                    </a:lnTo>
                    <a:lnTo>
                      <a:pt x="1273" y="1717"/>
                    </a:lnTo>
                    <a:lnTo>
                      <a:pt x="1231" y="1761"/>
                    </a:lnTo>
                    <a:lnTo>
                      <a:pt x="1187" y="1801"/>
                    </a:lnTo>
                    <a:lnTo>
                      <a:pt x="1141" y="1836"/>
                    </a:lnTo>
                    <a:lnTo>
                      <a:pt x="1092" y="1868"/>
                    </a:lnTo>
                    <a:lnTo>
                      <a:pt x="1042" y="1893"/>
                    </a:lnTo>
                    <a:lnTo>
                      <a:pt x="990" y="1915"/>
                    </a:lnTo>
                    <a:lnTo>
                      <a:pt x="937" y="1930"/>
                    </a:lnTo>
                    <a:lnTo>
                      <a:pt x="882" y="1939"/>
                    </a:lnTo>
                    <a:lnTo>
                      <a:pt x="825" y="1942"/>
                    </a:lnTo>
                    <a:lnTo>
                      <a:pt x="769" y="1939"/>
                    </a:lnTo>
                    <a:lnTo>
                      <a:pt x="714" y="1930"/>
                    </a:lnTo>
                    <a:lnTo>
                      <a:pt x="661" y="1915"/>
                    </a:lnTo>
                    <a:lnTo>
                      <a:pt x="608" y="1893"/>
                    </a:lnTo>
                    <a:lnTo>
                      <a:pt x="558" y="1867"/>
                    </a:lnTo>
                    <a:lnTo>
                      <a:pt x="510" y="1836"/>
                    </a:lnTo>
                    <a:lnTo>
                      <a:pt x="464" y="1800"/>
                    </a:lnTo>
                    <a:lnTo>
                      <a:pt x="419" y="1760"/>
                    </a:lnTo>
                    <a:lnTo>
                      <a:pt x="377" y="1716"/>
                    </a:lnTo>
                    <a:lnTo>
                      <a:pt x="337" y="1669"/>
                    </a:lnTo>
                    <a:lnTo>
                      <a:pt x="300" y="1618"/>
                    </a:lnTo>
                    <a:lnTo>
                      <a:pt x="266" y="1565"/>
                    </a:lnTo>
                    <a:lnTo>
                      <a:pt x="234" y="1510"/>
                    </a:lnTo>
                    <a:lnTo>
                      <a:pt x="205" y="1452"/>
                    </a:lnTo>
                    <a:lnTo>
                      <a:pt x="179" y="1392"/>
                    </a:lnTo>
                    <a:lnTo>
                      <a:pt x="156" y="1386"/>
                    </a:lnTo>
                    <a:lnTo>
                      <a:pt x="133" y="1376"/>
                    </a:lnTo>
                    <a:lnTo>
                      <a:pt x="111" y="1364"/>
                    </a:lnTo>
                    <a:lnTo>
                      <a:pt x="91" y="1349"/>
                    </a:lnTo>
                    <a:lnTo>
                      <a:pt x="72" y="1330"/>
                    </a:lnTo>
                    <a:lnTo>
                      <a:pt x="55" y="1309"/>
                    </a:lnTo>
                    <a:lnTo>
                      <a:pt x="39" y="1284"/>
                    </a:lnTo>
                    <a:lnTo>
                      <a:pt x="26" y="1254"/>
                    </a:lnTo>
                    <a:lnTo>
                      <a:pt x="15" y="1221"/>
                    </a:lnTo>
                    <a:lnTo>
                      <a:pt x="7" y="1184"/>
                    </a:lnTo>
                    <a:lnTo>
                      <a:pt x="2" y="1143"/>
                    </a:lnTo>
                    <a:lnTo>
                      <a:pt x="0" y="1104"/>
                    </a:lnTo>
                    <a:lnTo>
                      <a:pt x="1" y="1068"/>
                    </a:lnTo>
                    <a:lnTo>
                      <a:pt x="4" y="1038"/>
                    </a:lnTo>
                    <a:lnTo>
                      <a:pt x="9" y="1009"/>
                    </a:lnTo>
                    <a:lnTo>
                      <a:pt x="17" y="985"/>
                    </a:lnTo>
                    <a:lnTo>
                      <a:pt x="27" y="964"/>
                    </a:lnTo>
                    <a:lnTo>
                      <a:pt x="38" y="946"/>
                    </a:lnTo>
                    <a:lnTo>
                      <a:pt x="50" y="930"/>
                    </a:lnTo>
                    <a:lnTo>
                      <a:pt x="65" y="916"/>
                    </a:lnTo>
                    <a:lnTo>
                      <a:pt x="80" y="906"/>
                    </a:lnTo>
                    <a:lnTo>
                      <a:pt x="96" y="897"/>
                    </a:lnTo>
                    <a:lnTo>
                      <a:pt x="98" y="851"/>
                    </a:lnTo>
                    <a:lnTo>
                      <a:pt x="89" y="794"/>
                    </a:lnTo>
                    <a:lnTo>
                      <a:pt x="85" y="740"/>
                    </a:lnTo>
                    <a:lnTo>
                      <a:pt x="83" y="690"/>
                    </a:lnTo>
                    <a:lnTo>
                      <a:pt x="85" y="643"/>
                    </a:lnTo>
                    <a:lnTo>
                      <a:pt x="90" y="599"/>
                    </a:lnTo>
                    <a:lnTo>
                      <a:pt x="98" y="559"/>
                    </a:lnTo>
                    <a:lnTo>
                      <a:pt x="108" y="522"/>
                    </a:lnTo>
                    <a:lnTo>
                      <a:pt x="120" y="487"/>
                    </a:lnTo>
                    <a:lnTo>
                      <a:pt x="134" y="455"/>
                    </a:lnTo>
                    <a:lnTo>
                      <a:pt x="149" y="427"/>
                    </a:lnTo>
                    <a:lnTo>
                      <a:pt x="166" y="400"/>
                    </a:lnTo>
                    <a:lnTo>
                      <a:pt x="183" y="377"/>
                    </a:lnTo>
                    <a:lnTo>
                      <a:pt x="202" y="355"/>
                    </a:lnTo>
                    <a:lnTo>
                      <a:pt x="220" y="337"/>
                    </a:lnTo>
                    <a:lnTo>
                      <a:pt x="239" y="320"/>
                    </a:lnTo>
                    <a:lnTo>
                      <a:pt x="257" y="305"/>
                    </a:lnTo>
                    <a:lnTo>
                      <a:pt x="274" y="293"/>
                    </a:lnTo>
                    <a:lnTo>
                      <a:pt x="290" y="282"/>
                    </a:lnTo>
                    <a:lnTo>
                      <a:pt x="305" y="273"/>
                    </a:lnTo>
                    <a:lnTo>
                      <a:pt x="319" y="266"/>
                    </a:lnTo>
                    <a:lnTo>
                      <a:pt x="331" y="260"/>
                    </a:lnTo>
                    <a:lnTo>
                      <a:pt x="341" y="255"/>
                    </a:lnTo>
                    <a:lnTo>
                      <a:pt x="348" y="253"/>
                    </a:lnTo>
                    <a:lnTo>
                      <a:pt x="352" y="246"/>
                    </a:lnTo>
                    <a:lnTo>
                      <a:pt x="359" y="237"/>
                    </a:lnTo>
                    <a:lnTo>
                      <a:pt x="367" y="225"/>
                    </a:lnTo>
                    <a:lnTo>
                      <a:pt x="377" y="212"/>
                    </a:lnTo>
                    <a:lnTo>
                      <a:pt x="390" y="196"/>
                    </a:lnTo>
                    <a:lnTo>
                      <a:pt x="404" y="180"/>
                    </a:lnTo>
                    <a:lnTo>
                      <a:pt x="421" y="163"/>
                    </a:lnTo>
                    <a:lnTo>
                      <a:pt x="439" y="145"/>
                    </a:lnTo>
                    <a:lnTo>
                      <a:pt x="459" y="127"/>
                    </a:lnTo>
                    <a:lnTo>
                      <a:pt x="481" y="108"/>
                    </a:lnTo>
                    <a:lnTo>
                      <a:pt x="505" y="91"/>
                    </a:lnTo>
                    <a:lnTo>
                      <a:pt x="531" y="74"/>
                    </a:lnTo>
                    <a:lnTo>
                      <a:pt x="559" y="57"/>
                    </a:lnTo>
                    <a:lnTo>
                      <a:pt x="589" y="43"/>
                    </a:lnTo>
                    <a:lnTo>
                      <a:pt x="620" y="30"/>
                    </a:lnTo>
                    <a:lnTo>
                      <a:pt x="655" y="19"/>
                    </a:lnTo>
                    <a:lnTo>
                      <a:pt x="690" y="10"/>
                    </a:lnTo>
                    <a:lnTo>
                      <a:pt x="728" y="3"/>
                    </a:lnTo>
                    <a:lnTo>
                      <a:pt x="767" y="0"/>
                    </a:lnTo>
                    <a:lnTo>
                      <a:pt x="808"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50" name="Freeform 23"/>
              <p:cNvSpPr>
                <a:spLocks noEditPoints="1"/>
              </p:cNvSpPr>
              <p:nvPr/>
            </p:nvSpPr>
            <p:spPr>
              <a:xfrm>
                <a:off x="2664" y="4250"/>
                <a:ext cx="83" cy="27"/>
              </a:xfrm>
              <a:custGeom>
                <a:avLst/>
                <a:gdLst>
                  <a:gd name="T0" fmla="*/ 613 w 916"/>
                  <a:gd name="T1" fmla="*/ 78 h 300"/>
                  <a:gd name="T2" fmla="*/ 561 w 916"/>
                  <a:gd name="T3" fmla="*/ 109 h 300"/>
                  <a:gd name="T4" fmla="*/ 554 w 916"/>
                  <a:gd name="T5" fmla="*/ 165 h 300"/>
                  <a:gd name="T6" fmla="*/ 579 w 916"/>
                  <a:gd name="T7" fmla="*/ 210 h 300"/>
                  <a:gd name="T8" fmla="*/ 665 w 916"/>
                  <a:gd name="T9" fmla="*/ 229 h 300"/>
                  <a:gd name="T10" fmla="*/ 787 w 916"/>
                  <a:gd name="T11" fmla="*/ 223 h 300"/>
                  <a:gd name="T12" fmla="*/ 839 w 916"/>
                  <a:gd name="T13" fmla="*/ 191 h 300"/>
                  <a:gd name="T14" fmla="*/ 846 w 916"/>
                  <a:gd name="T15" fmla="*/ 135 h 300"/>
                  <a:gd name="T16" fmla="*/ 820 w 916"/>
                  <a:gd name="T17" fmla="*/ 90 h 300"/>
                  <a:gd name="T18" fmla="*/ 734 w 916"/>
                  <a:gd name="T19" fmla="*/ 72 h 300"/>
                  <a:gd name="T20" fmla="*/ 153 w 916"/>
                  <a:gd name="T21" fmla="*/ 74 h 300"/>
                  <a:gd name="T22" fmla="*/ 85 w 916"/>
                  <a:gd name="T23" fmla="*/ 99 h 300"/>
                  <a:gd name="T24" fmla="*/ 70 w 916"/>
                  <a:gd name="T25" fmla="*/ 150 h 300"/>
                  <a:gd name="T26" fmla="*/ 85 w 916"/>
                  <a:gd name="T27" fmla="*/ 201 h 300"/>
                  <a:gd name="T28" fmla="*/ 153 w 916"/>
                  <a:gd name="T29" fmla="*/ 227 h 300"/>
                  <a:gd name="T30" fmla="*/ 280 w 916"/>
                  <a:gd name="T31" fmla="*/ 227 h 300"/>
                  <a:gd name="T32" fmla="*/ 348 w 916"/>
                  <a:gd name="T33" fmla="*/ 201 h 300"/>
                  <a:gd name="T34" fmla="*/ 363 w 916"/>
                  <a:gd name="T35" fmla="*/ 150 h 300"/>
                  <a:gd name="T36" fmla="*/ 348 w 916"/>
                  <a:gd name="T37" fmla="*/ 99 h 300"/>
                  <a:gd name="T38" fmla="*/ 280 w 916"/>
                  <a:gd name="T39" fmla="*/ 74 h 300"/>
                  <a:gd name="T40" fmla="*/ 234 w 916"/>
                  <a:gd name="T41" fmla="*/ 0 h 300"/>
                  <a:gd name="T42" fmla="*/ 321 w 916"/>
                  <a:gd name="T43" fmla="*/ 9 h 300"/>
                  <a:gd name="T44" fmla="*/ 400 w 916"/>
                  <a:gd name="T45" fmla="*/ 53 h 300"/>
                  <a:gd name="T46" fmla="*/ 574 w 916"/>
                  <a:gd name="T47" fmla="*/ 17 h 300"/>
                  <a:gd name="T48" fmla="*/ 662 w 916"/>
                  <a:gd name="T49" fmla="*/ 1 h 300"/>
                  <a:gd name="T50" fmla="*/ 732 w 916"/>
                  <a:gd name="T51" fmla="*/ 0 h 300"/>
                  <a:gd name="T52" fmla="*/ 806 w 916"/>
                  <a:gd name="T53" fmla="*/ 10 h 300"/>
                  <a:gd name="T54" fmla="*/ 875 w 916"/>
                  <a:gd name="T55" fmla="*/ 45 h 300"/>
                  <a:gd name="T56" fmla="*/ 914 w 916"/>
                  <a:gd name="T57" fmla="*/ 123 h 300"/>
                  <a:gd name="T58" fmla="*/ 900 w 916"/>
                  <a:gd name="T59" fmla="*/ 223 h 300"/>
                  <a:gd name="T60" fmla="*/ 843 w 916"/>
                  <a:gd name="T61" fmla="*/ 277 h 300"/>
                  <a:gd name="T62" fmla="*/ 768 w 916"/>
                  <a:gd name="T63" fmla="*/ 297 h 300"/>
                  <a:gd name="T64" fmla="*/ 699 w 916"/>
                  <a:gd name="T65" fmla="*/ 300 h 300"/>
                  <a:gd name="T66" fmla="*/ 632 w 916"/>
                  <a:gd name="T67" fmla="*/ 297 h 300"/>
                  <a:gd name="T68" fmla="*/ 557 w 916"/>
                  <a:gd name="T69" fmla="*/ 277 h 300"/>
                  <a:gd name="T70" fmla="*/ 500 w 916"/>
                  <a:gd name="T71" fmla="*/ 224 h 300"/>
                  <a:gd name="T72" fmla="*/ 485 w 916"/>
                  <a:gd name="T73" fmla="*/ 137 h 300"/>
                  <a:gd name="T74" fmla="*/ 432 w 916"/>
                  <a:gd name="T75" fmla="*/ 150 h 300"/>
                  <a:gd name="T76" fmla="*/ 405 w 916"/>
                  <a:gd name="T77" fmla="*/ 241 h 300"/>
                  <a:gd name="T78" fmla="*/ 342 w 916"/>
                  <a:gd name="T79" fmla="*/ 284 h 300"/>
                  <a:gd name="T80" fmla="*/ 266 w 916"/>
                  <a:gd name="T81" fmla="*/ 298 h 300"/>
                  <a:gd name="T82" fmla="*/ 201 w 916"/>
                  <a:gd name="T83" fmla="*/ 299 h 300"/>
                  <a:gd name="T84" fmla="*/ 129 w 916"/>
                  <a:gd name="T85" fmla="*/ 294 h 300"/>
                  <a:gd name="T86" fmla="*/ 57 w 916"/>
                  <a:gd name="T87" fmla="*/ 267 h 300"/>
                  <a:gd name="T88" fmla="*/ 7 w 916"/>
                  <a:gd name="T89" fmla="*/ 202 h 300"/>
                  <a:gd name="T90" fmla="*/ 7 w 916"/>
                  <a:gd name="T91" fmla="*/ 98 h 300"/>
                  <a:gd name="T92" fmla="*/ 57 w 916"/>
                  <a:gd name="T93" fmla="*/ 33 h 300"/>
                  <a:gd name="T94" fmla="*/ 129 w 916"/>
                  <a:gd name="T95" fmla="*/ 6 h 300"/>
                  <a:gd name="T96" fmla="*/ 201 w 916"/>
                  <a:gd name="T9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6" h="300">
                    <a:moveTo>
                      <a:pt x="699" y="71"/>
                    </a:moveTo>
                    <a:lnTo>
                      <a:pt x="665" y="72"/>
                    </a:lnTo>
                    <a:lnTo>
                      <a:pt x="636" y="74"/>
                    </a:lnTo>
                    <a:lnTo>
                      <a:pt x="613" y="78"/>
                    </a:lnTo>
                    <a:lnTo>
                      <a:pt x="594" y="83"/>
                    </a:lnTo>
                    <a:lnTo>
                      <a:pt x="579" y="90"/>
                    </a:lnTo>
                    <a:lnTo>
                      <a:pt x="569" y="99"/>
                    </a:lnTo>
                    <a:lnTo>
                      <a:pt x="561" y="109"/>
                    </a:lnTo>
                    <a:lnTo>
                      <a:pt x="556" y="122"/>
                    </a:lnTo>
                    <a:lnTo>
                      <a:pt x="554" y="135"/>
                    </a:lnTo>
                    <a:lnTo>
                      <a:pt x="553" y="150"/>
                    </a:lnTo>
                    <a:lnTo>
                      <a:pt x="554" y="165"/>
                    </a:lnTo>
                    <a:lnTo>
                      <a:pt x="556" y="179"/>
                    </a:lnTo>
                    <a:lnTo>
                      <a:pt x="561" y="191"/>
                    </a:lnTo>
                    <a:lnTo>
                      <a:pt x="569" y="201"/>
                    </a:lnTo>
                    <a:lnTo>
                      <a:pt x="579" y="210"/>
                    </a:lnTo>
                    <a:lnTo>
                      <a:pt x="594" y="216"/>
                    </a:lnTo>
                    <a:lnTo>
                      <a:pt x="613" y="223"/>
                    </a:lnTo>
                    <a:lnTo>
                      <a:pt x="636" y="227"/>
                    </a:lnTo>
                    <a:lnTo>
                      <a:pt x="665" y="229"/>
                    </a:lnTo>
                    <a:lnTo>
                      <a:pt x="699" y="230"/>
                    </a:lnTo>
                    <a:lnTo>
                      <a:pt x="734" y="229"/>
                    </a:lnTo>
                    <a:lnTo>
                      <a:pt x="763" y="227"/>
                    </a:lnTo>
                    <a:lnTo>
                      <a:pt x="787" y="223"/>
                    </a:lnTo>
                    <a:lnTo>
                      <a:pt x="805" y="216"/>
                    </a:lnTo>
                    <a:lnTo>
                      <a:pt x="820" y="210"/>
                    </a:lnTo>
                    <a:lnTo>
                      <a:pt x="831" y="201"/>
                    </a:lnTo>
                    <a:lnTo>
                      <a:pt x="839" y="191"/>
                    </a:lnTo>
                    <a:lnTo>
                      <a:pt x="843" y="179"/>
                    </a:lnTo>
                    <a:lnTo>
                      <a:pt x="846" y="165"/>
                    </a:lnTo>
                    <a:lnTo>
                      <a:pt x="847" y="150"/>
                    </a:lnTo>
                    <a:lnTo>
                      <a:pt x="846" y="135"/>
                    </a:lnTo>
                    <a:lnTo>
                      <a:pt x="843" y="122"/>
                    </a:lnTo>
                    <a:lnTo>
                      <a:pt x="839" y="109"/>
                    </a:lnTo>
                    <a:lnTo>
                      <a:pt x="831" y="99"/>
                    </a:lnTo>
                    <a:lnTo>
                      <a:pt x="820" y="90"/>
                    </a:lnTo>
                    <a:lnTo>
                      <a:pt x="805" y="83"/>
                    </a:lnTo>
                    <a:lnTo>
                      <a:pt x="787" y="78"/>
                    </a:lnTo>
                    <a:lnTo>
                      <a:pt x="763" y="74"/>
                    </a:lnTo>
                    <a:lnTo>
                      <a:pt x="734" y="72"/>
                    </a:lnTo>
                    <a:lnTo>
                      <a:pt x="699" y="71"/>
                    </a:lnTo>
                    <a:close/>
                    <a:moveTo>
                      <a:pt x="216" y="71"/>
                    </a:moveTo>
                    <a:lnTo>
                      <a:pt x="182" y="72"/>
                    </a:lnTo>
                    <a:lnTo>
                      <a:pt x="153" y="74"/>
                    </a:lnTo>
                    <a:lnTo>
                      <a:pt x="130" y="78"/>
                    </a:lnTo>
                    <a:lnTo>
                      <a:pt x="111" y="83"/>
                    </a:lnTo>
                    <a:lnTo>
                      <a:pt x="96" y="90"/>
                    </a:lnTo>
                    <a:lnTo>
                      <a:pt x="85" y="99"/>
                    </a:lnTo>
                    <a:lnTo>
                      <a:pt x="78" y="109"/>
                    </a:lnTo>
                    <a:lnTo>
                      <a:pt x="73" y="122"/>
                    </a:lnTo>
                    <a:lnTo>
                      <a:pt x="70" y="135"/>
                    </a:lnTo>
                    <a:lnTo>
                      <a:pt x="70" y="150"/>
                    </a:lnTo>
                    <a:lnTo>
                      <a:pt x="70" y="165"/>
                    </a:lnTo>
                    <a:lnTo>
                      <a:pt x="73" y="179"/>
                    </a:lnTo>
                    <a:lnTo>
                      <a:pt x="78" y="191"/>
                    </a:lnTo>
                    <a:lnTo>
                      <a:pt x="85" y="201"/>
                    </a:lnTo>
                    <a:lnTo>
                      <a:pt x="96" y="210"/>
                    </a:lnTo>
                    <a:lnTo>
                      <a:pt x="111" y="216"/>
                    </a:lnTo>
                    <a:lnTo>
                      <a:pt x="130" y="223"/>
                    </a:lnTo>
                    <a:lnTo>
                      <a:pt x="153" y="227"/>
                    </a:lnTo>
                    <a:lnTo>
                      <a:pt x="182" y="229"/>
                    </a:lnTo>
                    <a:lnTo>
                      <a:pt x="216" y="230"/>
                    </a:lnTo>
                    <a:lnTo>
                      <a:pt x="250" y="229"/>
                    </a:lnTo>
                    <a:lnTo>
                      <a:pt x="280" y="227"/>
                    </a:lnTo>
                    <a:lnTo>
                      <a:pt x="304" y="223"/>
                    </a:lnTo>
                    <a:lnTo>
                      <a:pt x="322" y="216"/>
                    </a:lnTo>
                    <a:lnTo>
                      <a:pt x="337" y="210"/>
                    </a:lnTo>
                    <a:lnTo>
                      <a:pt x="348" y="201"/>
                    </a:lnTo>
                    <a:lnTo>
                      <a:pt x="355" y="191"/>
                    </a:lnTo>
                    <a:lnTo>
                      <a:pt x="360" y="179"/>
                    </a:lnTo>
                    <a:lnTo>
                      <a:pt x="363" y="165"/>
                    </a:lnTo>
                    <a:lnTo>
                      <a:pt x="363" y="150"/>
                    </a:lnTo>
                    <a:lnTo>
                      <a:pt x="363" y="135"/>
                    </a:lnTo>
                    <a:lnTo>
                      <a:pt x="360" y="122"/>
                    </a:lnTo>
                    <a:lnTo>
                      <a:pt x="355" y="109"/>
                    </a:lnTo>
                    <a:lnTo>
                      <a:pt x="348" y="99"/>
                    </a:lnTo>
                    <a:lnTo>
                      <a:pt x="337" y="90"/>
                    </a:lnTo>
                    <a:lnTo>
                      <a:pt x="322" y="83"/>
                    </a:lnTo>
                    <a:lnTo>
                      <a:pt x="304" y="78"/>
                    </a:lnTo>
                    <a:lnTo>
                      <a:pt x="280" y="74"/>
                    </a:lnTo>
                    <a:lnTo>
                      <a:pt x="250" y="72"/>
                    </a:lnTo>
                    <a:lnTo>
                      <a:pt x="216" y="71"/>
                    </a:lnTo>
                    <a:close/>
                    <a:moveTo>
                      <a:pt x="216" y="0"/>
                    </a:moveTo>
                    <a:lnTo>
                      <a:pt x="234" y="0"/>
                    </a:lnTo>
                    <a:lnTo>
                      <a:pt x="254" y="1"/>
                    </a:lnTo>
                    <a:lnTo>
                      <a:pt x="276" y="2"/>
                    </a:lnTo>
                    <a:lnTo>
                      <a:pt x="298" y="5"/>
                    </a:lnTo>
                    <a:lnTo>
                      <a:pt x="321" y="9"/>
                    </a:lnTo>
                    <a:lnTo>
                      <a:pt x="343" y="17"/>
                    </a:lnTo>
                    <a:lnTo>
                      <a:pt x="364" y="26"/>
                    </a:lnTo>
                    <a:lnTo>
                      <a:pt x="383" y="37"/>
                    </a:lnTo>
                    <a:lnTo>
                      <a:pt x="400" y="53"/>
                    </a:lnTo>
                    <a:lnTo>
                      <a:pt x="516" y="53"/>
                    </a:lnTo>
                    <a:lnTo>
                      <a:pt x="533" y="37"/>
                    </a:lnTo>
                    <a:lnTo>
                      <a:pt x="553" y="26"/>
                    </a:lnTo>
                    <a:lnTo>
                      <a:pt x="574" y="17"/>
                    </a:lnTo>
                    <a:lnTo>
                      <a:pt x="596" y="9"/>
                    </a:lnTo>
                    <a:lnTo>
                      <a:pt x="618" y="5"/>
                    </a:lnTo>
                    <a:lnTo>
                      <a:pt x="640" y="2"/>
                    </a:lnTo>
                    <a:lnTo>
                      <a:pt x="662" y="1"/>
                    </a:lnTo>
                    <a:lnTo>
                      <a:pt x="682" y="0"/>
                    </a:lnTo>
                    <a:lnTo>
                      <a:pt x="699" y="0"/>
                    </a:lnTo>
                    <a:lnTo>
                      <a:pt x="715" y="0"/>
                    </a:lnTo>
                    <a:lnTo>
                      <a:pt x="732" y="0"/>
                    </a:lnTo>
                    <a:lnTo>
                      <a:pt x="749" y="1"/>
                    </a:lnTo>
                    <a:lnTo>
                      <a:pt x="768" y="3"/>
                    </a:lnTo>
                    <a:lnTo>
                      <a:pt x="787" y="6"/>
                    </a:lnTo>
                    <a:lnTo>
                      <a:pt x="806" y="10"/>
                    </a:lnTo>
                    <a:lnTo>
                      <a:pt x="825" y="16"/>
                    </a:lnTo>
                    <a:lnTo>
                      <a:pt x="843" y="24"/>
                    </a:lnTo>
                    <a:lnTo>
                      <a:pt x="860" y="33"/>
                    </a:lnTo>
                    <a:lnTo>
                      <a:pt x="875" y="45"/>
                    </a:lnTo>
                    <a:lnTo>
                      <a:pt x="889" y="59"/>
                    </a:lnTo>
                    <a:lnTo>
                      <a:pt x="900" y="77"/>
                    </a:lnTo>
                    <a:lnTo>
                      <a:pt x="908" y="98"/>
                    </a:lnTo>
                    <a:lnTo>
                      <a:pt x="914" y="123"/>
                    </a:lnTo>
                    <a:lnTo>
                      <a:pt x="916" y="150"/>
                    </a:lnTo>
                    <a:lnTo>
                      <a:pt x="914" y="178"/>
                    </a:lnTo>
                    <a:lnTo>
                      <a:pt x="908" y="202"/>
                    </a:lnTo>
                    <a:lnTo>
                      <a:pt x="900" y="223"/>
                    </a:lnTo>
                    <a:lnTo>
                      <a:pt x="889" y="241"/>
                    </a:lnTo>
                    <a:lnTo>
                      <a:pt x="875" y="255"/>
                    </a:lnTo>
                    <a:lnTo>
                      <a:pt x="860" y="267"/>
                    </a:lnTo>
                    <a:lnTo>
                      <a:pt x="843" y="277"/>
                    </a:lnTo>
                    <a:lnTo>
                      <a:pt x="825" y="285"/>
                    </a:lnTo>
                    <a:lnTo>
                      <a:pt x="806" y="290"/>
                    </a:lnTo>
                    <a:lnTo>
                      <a:pt x="787" y="294"/>
                    </a:lnTo>
                    <a:lnTo>
                      <a:pt x="768" y="297"/>
                    </a:lnTo>
                    <a:lnTo>
                      <a:pt x="749" y="298"/>
                    </a:lnTo>
                    <a:lnTo>
                      <a:pt x="732" y="299"/>
                    </a:lnTo>
                    <a:lnTo>
                      <a:pt x="715" y="299"/>
                    </a:lnTo>
                    <a:lnTo>
                      <a:pt x="699" y="300"/>
                    </a:lnTo>
                    <a:lnTo>
                      <a:pt x="685" y="299"/>
                    </a:lnTo>
                    <a:lnTo>
                      <a:pt x="668" y="299"/>
                    </a:lnTo>
                    <a:lnTo>
                      <a:pt x="650" y="298"/>
                    </a:lnTo>
                    <a:lnTo>
                      <a:pt x="632" y="297"/>
                    </a:lnTo>
                    <a:lnTo>
                      <a:pt x="613" y="294"/>
                    </a:lnTo>
                    <a:lnTo>
                      <a:pt x="593" y="290"/>
                    </a:lnTo>
                    <a:lnTo>
                      <a:pt x="575" y="285"/>
                    </a:lnTo>
                    <a:lnTo>
                      <a:pt x="557" y="277"/>
                    </a:lnTo>
                    <a:lnTo>
                      <a:pt x="540" y="267"/>
                    </a:lnTo>
                    <a:lnTo>
                      <a:pt x="524" y="255"/>
                    </a:lnTo>
                    <a:lnTo>
                      <a:pt x="511" y="241"/>
                    </a:lnTo>
                    <a:lnTo>
                      <a:pt x="500" y="224"/>
                    </a:lnTo>
                    <a:lnTo>
                      <a:pt x="491" y="202"/>
                    </a:lnTo>
                    <a:lnTo>
                      <a:pt x="486" y="179"/>
                    </a:lnTo>
                    <a:lnTo>
                      <a:pt x="484" y="150"/>
                    </a:lnTo>
                    <a:lnTo>
                      <a:pt x="485" y="137"/>
                    </a:lnTo>
                    <a:lnTo>
                      <a:pt x="486" y="125"/>
                    </a:lnTo>
                    <a:lnTo>
                      <a:pt x="430" y="125"/>
                    </a:lnTo>
                    <a:lnTo>
                      <a:pt x="432" y="137"/>
                    </a:lnTo>
                    <a:lnTo>
                      <a:pt x="432" y="150"/>
                    </a:lnTo>
                    <a:lnTo>
                      <a:pt x="430" y="179"/>
                    </a:lnTo>
                    <a:lnTo>
                      <a:pt x="425" y="202"/>
                    </a:lnTo>
                    <a:lnTo>
                      <a:pt x="416" y="224"/>
                    </a:lnTo>
                    <a:lnTo>
                      <a:pt x="405" y="241"/>
                    </a:lnTo>
                    <a:lnTo>
                      <a:pt x="392" y="255"/>
                    </a:lnTo>
                    <a:lnTo>
                      <a:pt x="377" y="267"/>
                    </a:lnTo>
                    <a:lnTo>
                      <a:pt x="360" y="277"/>
                    </a:lnTo>
                    <a:lnTo>
                      <a:pt x="342" y="284"/>
                    </a:lnTo>
                    <a:lnTo>
                      <a:pt x="323" y="290"/>
                    </a:lnTo>
                    <a:lnTo>
                      <a:pt x="304" y="294"/>
                    </a:lnTo>
                    <a:lnTo>
                      <a:pt x="285" y="296"/>
                    </a:lnTo>
                    <a:lnTo>
                      <a:pt x="266" y="298"/>
                    </a:lnTo>
                    <a:lnTo>
                      <a:pt x="248" y="299"/>
                    </a:lnTo>
                    <a:lnTo>
                      <a:pt x="231" y="299"/>
                    </a:lnTo>
                    <a:lnTo>
                      <a:pt x="216" y="299"/>
                    </a:lnTo>
                    <a:lnTo>
                      <a:pt x="201" y="299"/>
                    </a:lnTo>
                    <a:lnTo>
                      <a:pt x="185" y="299"/>
                    </a:lnTo>
                    <a:lnTo>
                      <a:pt x="167" y="298"/>
                    </a:lnTo>
                    <a:lnTo>
                      <a:pt x="148" y="296"/>
                    </a:lnTo>
                    <a:lnTo>
                      <a:pt x="129" y="294"/>
                    </a:lnTo>
                    <a:lnTo>
                      <a:pt x="110" y="290"/>
                    </a:lnTo>
                    <a:lnTo>
                      <a:pt x="91" y="284"/>
                    </a:lnTo>
                    <a:lnTo>
                      <a:pt x="73" y="277"/>
                    </a:lnTo>
                    <a:lnTo>
                      <a:pt x="57" y="267"/>
                    </a:lnTo>
                    <a:lnTo>
                      <a:pt x="41" y="255"/>
                    </a:lnTo>
                    <a:lnTo>
                      <a:pt x="27" y="240"/>
                    </a:lnTo>
                    <a:lnTo>
                      <a:pt x="16" y="223"/>
                    </a:lnTo>
                    <a:lnTo>
                      <a:pt x="7" y="202"/>
                    </a:lnTo>
                    <a:lnTo>
                      <a:pt x="2" y="178"/>
                    </a:lnTo>
                    <a:lnTo>
                      <a:pt x="0" y="150"/>
                    </a:lnTo>
                    <a:lnTo>
                      <a:pt x="2" y="122"/>
                    </a:lnTo>
                    <a:lnTo>
                      <a:pt x="7" y="98"/>
                    </a:lnTo>
                    <a:lnTo>
                      <a:pt x="16" y="77"/>
                    </a:lnTo>
                    <a:lnTo>
                      <a:pt x="27" y="59"/>
                    </a:lnTo>
                    <a:lnTo>
                      <a:pt x="41" y="45"/>
                    </a:lnTo>
                    <a:lnTo>
                      <a:pt x="57" y="33"/>
                    </a:lnTo>
                    <a:lnTo>
                      <a:pt x="73" y="23"/>
                    </a:lnTo>
                    <a:lnTo>
                      <a:pt x="91" y="16"/>
                    </a:lnTo>
                    <a:lnTo>
                      <a:pt x="110" y="10"/>
                    </a:lnTo>
                    <a:lnTo>
                      <a:pt x="129" y="6"/>
                    </a:lnTo>
                    <a:lnTo>
                      <a:pt x="148" y="3"/>
                    </a:lnTo>
                    <a:lnTo>
                      <a:pt x="167" y="1"/>
                    </a:lnTo>
                    <a:lnTo>
                      <a:pt x="185" y="0"/>
                    </a:lnTo>
                    <a:lnTo>
                      <a:pt x="201" y="0"/>
                    </a:lnTo>
                    <a:lnTo>
                      <a:pt x="216"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51" name="Freeform 24"/>
              <p:cNvSpPr>
                <a:spLocks noEditPoints="1"/>
              </p:cNvSpPr>
              <p:nvPr/>
            </p:nvSpPr>
            <p:spPr>
              <a:xfrm>
                <a:off x="2597" y="4335"/>
                <a:ext cx="217" cy="124"/>
              </a:xfrm>
              <a:custGeom>
                <a:avLst/>
                <a:gdLst>
                  <a:gd name="T0" fmla="*/ 1796 w 2393"/>
                  <a:gd name="T1" fmla="*/ 704 h 1360"/>
                  <a:gd name="T2" fmla="*/ 1761 w 2393"/>
                  <a:gd name="T3" fmla="*/ 720 h 1360"/>
                  <a:gd name="T4" fmla="*/ 1590 w 2393"/>
                  <a:gd name="T5" fmla="*/ 904 h 1360"/>
                  <a:gd name="T6" fmla="*/ 1882 w 2393"/>
                  <a:gd name="T7" fmla="*/ 733 h 1360"/>
                  <a:gd name="T8" fmla="*/ 1851 w 2393"/>
                  <a:gd name="T9" fmla="*/ 709 h 1360"/>
                  <a:gd name="T10" fmla="*/ 1814 w 2393"/>
                  <a:gd name="T11" fmla="*/ 702 h 1360"/>
                  <a:gd name="T12" fmla="*/ 1831 w 2393"/>
                  <a:gd name="T13" fmla="*/ 20 h 1360"/>
                  <a:gd name="T14" fmla="*/ 1950 w 2393"/>
                  <a:gd name="T15" fmla="*/ 61 h 1360"/>
                  <a:gd name="T16" fmla="*/ 2057 w 2393"/>
                  <a:gd name="T17" fmla="*/ 121 h 1360"/>
                  <a:gd name="T18" fmla="*/ 2154 w 2393"/>
                  <a:gd name="T19" fmla="*/ 196 h 1360"/>
                  <a:gd name="T20" fmla="*/ 2235 w 2393"/>
                  <a:gd name="T21" fmla="*/ 286 h 1360"/>
                  <a:gd name="T22" fmla="*/ 2301 w 2393"/>
                  <a:gd name="T23" fmla="*/ 388 h 1360"/>
                  <a:gd name="T24" fmla="*/ 2352 w 2393"/>
                  <a:gd name="T25" fmla="*/ 501 h 1360"/>
                  <a:gd name="T26" fmla="*/ 2382 w 2393"/>
                  <a:gd name="T27" fmla="*/ 622 h 1360"/>
                  <a:gd name="T28" fmla="*/ 2393 w 2393"/>
                  <a:gd name="T29" fmla="*/ 748 h 1360"/>
                  <a:gd name="T30" fmla="*/ 2390 w 2393"/>
                  <a:gd name="T31" fmla="*/ 1230 h 1360"/>
                  <a:gd name="T32" fmla="*/ 2370 w 2393"/>
                  <a:gd name="T33" fmla="*/ 1282 h 1360"/>
                  <a:gd name="T34" fmla="*/ 2335 w 2393"/>
                  <a:gd name="T35" fmla="*/ 1324 h 1360"/>
                  <a:gd name="T36" fmla="*/ 2286 w 2393"/>
                  <a:gd name="T37" fmla="*/ 1351 h 1360"/>
                  <a:gd name="T38" fmla="*/ 2230 w 2393"/>
                  <a:gd name="T39" fmla="*/ 1360 h 1360"/>
                  <a:gd name="T40" fmla="*/ 129 w 2393"/>
                  <a:gd name="T41" fmla="*/ 1358 h 1360"/>
                  <a:gd name="T42" fmla="*/ 77 w 2393"/>
                  <a:gd name="T43" fmla="*/ 1339 h 1360"/>
                  <a:gd name="T44" fmla="*/ 36 w 2393"/>
                  <a:gd name="T45" fmla="*/ 1304 h 1360"/>
                  <a:gd name="T46" fmla="*/ 10 w 2393"/>
                  <a:gd name="T47" fmla="*/ 1256 h 1360"/>
                  <a:gd name="T48" fmla="*/ 0 w 2393"/>
                  <a:gd name="T49" fmla="*/ 1200 h 1360"/>
                  <a:gd name="T50" fmla="*/ 3 w 2393"/>
                  <a:gd name="T51" fmla="*/ 684 h 1360"/>
                  <a:gd name="T52" fmla="*/ 23 w 2393"/>
                  <a:gd name="T53" fmla="*/ 561 h 1360"/>
                  <a:gd name="T54" fmla="*/ 63 w 2393"/>
                  <a:gd name="T55" fmla="*/ 443 h 1360"/>
                  <a:gd name="T56" fmla="*/ 122 w 2393"/>
                  <a:gd name="T57" fmla="*/ 336 h 1360"/>
                  <a:gd name="T58" fmla="*/ 195 w 2393"/>
                  <a:gd name="T59" fmla="*/ 240 h 1360"/>
                  <a:gd name="T60" fmla="*/ 283 w 2393"/>
                  <a:gd name="T61" fmla="*/ 157 h 1360"/>
                  <a:gd name="T62" fmla="*/ 385 w 2393"/>
                  <a:gd name="T63" fmla="*/ 89 h 1360"/>
                  <a:gd name="T64" fmla="*/ 498 w 2393"/>
                  <a:gd name="T65" fmla="*/ 38 h 1360"/>
                  <a:gd name="T66" fmla="*/ 640 w 2393"/>
                  <a:gd name="T67" fmla="*/ 0 h 1360"/>
                  <a:gd name="T68" fmla="*/ 1748 w 2393"/>
                  <a:gd name="T69"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93" h="1360">
                    <a:moveTo>
                      <a:pt x="1814" y="702"/>
                    </a:moveTo>
                    <a:lnTo>
                      <a:pt x="1796" y="704"/>
                    </a:lnTo>
                    <a:lnTo>
                      <a:pt x="1778" y="709"/>
                    </a:lnTo>
                    <a:lnTo>
                      <a:pt x="1761" y="720"/>
                    </a:lnTo>
                    <a:lnTo>
                      <a:pt x="1746" y="733"/>
                    </a:lnTo>
                    <a:lnTo>
                      <a:pt x="1590" y="904"/>
                    </a:lnTo>
                    <a:lnTo>
                      <a:pt x="2038" y="904"/>
                    </a:lnTo>
                    <a:lnTo>
                      <a:pt x="1882" y="733"/>
                    </a:lnTo>
                    <a:lnTo>
                      <a:pt x="1867" y="719"/>
                    </a:lnTo>
                    <a:lnTo>
                      <a:pt x="1851" y="709"/>
                    </a:lnTo>
                    <a:lnTo>
                      <a:pt x="1833" y="703"/>
                    </a:lnTo>
                    <a:lnTo>
                      <a:pt x="1814" y="702"/>
                    </a:lnTo>
                    <a:close/>
                    <a:moveTo>
                      <a:pt x="1748" y="0"/>
                    </a:moveTo>
                    <a:lnTo>
                      <a:pt x="1831" y="20"/>
                    </a:lnTo>
                    <a:lnTo>
                      <a:pt x="1892" y="38"/>
                    </a:lnTo>
                    <a:lnTo>
                      <a:pt x="1950" y="61"/>
                    </a:lnTo>
                    <a:lnTo>
                      <a:pt x="2005" y="88"/>
                    </a:lnTo>
                    <a:lnTo>
                      <a:pt x="2057" y="121"/>
                    </a:lnTo>
                    <a:lnTo>
                      <a:pt x="2107" y="157"/>
                    </a:lnTo>
                    <a:lnTo>
                      <a:pt x="2154" y="196"/>
                    </a:lnTo>
                    <a:lnTo>
                      <a:pt x="2196" y="239"/>
                    </a:lnTo>
                    <a:lnTo>
                      <a:pt x="2235" y="286"/>
                    </a:lnTo>
                    <a:lnTo>
                      <a:pt x="2270" y="336"/>
                    </a:lnTo>
                    <a:lnTo>
                      <a:pt x="2301" y="388"/>
                    </a:lnTo>
                    <a:lnTo>
                      <a:pt x="2328" y="443"/>
                    </a:lnTo>
                    <a:lnTo>
                      <a:pt x="2352" y="501"/>
                    </a:lnTo>
                    <a:lnTo>
                      <a:pt x="2369" y="561"/>
                    </a:lnTo>
                    <a:lnTo>
                      <a:pt x="2382" y="622"/>
                    </a:lnTo>
                    <a:lnTo>
                      <a:pt x="2390" y="684"/>
                    </a:lnTo>
                    <a:lnTo>
                      <a:pt x="2393" y="748"/>
                    </a:lnTo>
                    <a:lnTo>
                      <a:pt x="2393" y="1200"/>
                    </a:lnTo>
                    <a:lnTo>
                      <a:pt x="2390" y="1230"/>
                    </a:lnTo>
                    <a:lnTo>
                      <a:pt x="2383" y="1256"/>
                    </a:lnTo>
                    <a:lnTo>
                      <a:pt x="2370" y="1282"/>
                    </a:lnTo>
                    <a:lnTo>
                      <a:pt x="2354" y="1304"/>
                    </a:lnTo>
                    <a:lnTo>
                      <a:pt x="2335" y="1324"/>
                    </a:lnTo>
                    <a:lnTo>
                      <a:pt x="2311" y="1339"/>
                    </a:lnTo>
                    <a:lnTo>
                      <a:pt x="2286" y="1351"/>
                    </a:lnTo>
                    <a:lnTo>
                      <a:pt x="2259" y="1358"/>
                    </a:lnTo>
                    <a:lnTo>
                      <a:pt x="2230" y="1360"/>
                    </a:lnTo>
                    <a:lnTo>
                      <a:pt x="157" y="1360"/>
                    </a:lnTo>
                    <a:lnTo>
                      <a:pt x="129" y="1358"/>
                    </a:lnTo>
                    <a:lnTo>
                      <a:pt x="101" y="1351"/>
                    </a:lnTo>
                    <a:lnTo>
                      <a:pt x="77" y="1339"/>
                    </a:lnTo>
                    <a:lnTo>
                      <a:pt x="55" y="1324"/>
                    </a:lnTo>
                    <a:lnTo>
                      <a:pt x="36" y="1304"/>
                    </a:lnTo>
                    <a:lnTo>
                      <a:pt x="21" y="1282"/>
                    </a:lnTo>
                    <a:lnTo>
                      <a:pt x="10" y="1256"/>
                    </a:lnTo>
                    <a:lnTo>
                      <a:pt x="3" y="1230"/>
                    </a:lnTo>
                    <a:lnTo>
                      <a:pt x="0" y="1200"/>
                    </a:lnTo>
                    <a:lnTo>
                      <a:pt x="0" y="748"/>
                    </a:lnTo>
                    <a:lnTo>
                      <a:pt x="3" y="684"/>
                    </a:lnTo>
                    <a:lnTo>
                      <a:pt x="11" y="622"/>
                    </a:lnTo>
                    <a:lnTo>
                      <a:pt x="23" y="561"/>
                    </a:lnTo>
                    <a:lnTo>
                      <a:pt x="41" y="501"/>
                    </a:lnTo>
                    <a:lnTo>
                      <a:pt x="63" y="443"/>
                    </a:lnTo>
                    <a:lnTo>
                      <a:pt x="90" y="389"/>
                    </a:lnTo>
                    <a:lnTo>
                      <a:pt x="122" y="336"/>
                    </a:lnTo>
                    <a:lnTo>
                      <a:pt x="156" y="286"/>
                    </a:lnTo>
                    <a:lnTo>
                      <a:pt x="195" y="240"/>
                    </a:lnTo>
                    <a:lnTo>
                      <a:pt x="237" y="196"/>
                    </a:lnTo>
                    <a:lnTo>
                      <a:pt x="283" y="157"/>
                    </a:lnTo>
                    <a:lnTo>
                      <a:pt x="332" y="121"/>
                    </a:lnTo>
                    <a:lnTo>
                      <a:pt x="385" y="89"/>
                    </a:lnTo>
                    <a:lnTo>
                      <a:pt x="440" y="62"/>
                    </a:lnTo>
                    <a:lnTo>
                      <a:pt x="498" y="38"/>
                    </a:lnTo>
                    <a:lnTo>
                      <a:pt x="559" y="20"/>
                    </a:lnTo>
                    <a:lnTo>
                      <a:pt x="640" y="0"/>
                    </a:lnTo>
                    <a:lnTo>
                      <a:pt x="1193" y="1280"/>
                    </a:lnTo>
                    <a:lnTo>
                      <a:pt x="1748"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52" name="Freeform 25"/>
              <p:cNvSpPr/>
              <p:nvPr/>
            </p:nvSpPr>
            <p:spPr>
              <a:xfrm>
                <a:off x="2689" y="4347"/>
                <a:ext cx="34" cy="83"/>
              </a:xfrm>
              <a:custGeom>
                <a:avLst/>
                <a:gdLst>
                  <a:gd name="T0" fmla="*/ 135 w 373"/>
                  <a:gd name="T1" fmla="*/ 0 h 915"/>
                  <a:gd name="T2" fmla="*/ 237 w 373"/>
                  <a:gd name="T3" fmla="*/ 0 h 915"/>
                  <a:gd name="T4" fmla="*/ 258 w 373"/>
                  <a:gd name="T5" fmla="*/ 2 h 915"/>
                  <a:gd name="T6" fmla="*/ 278 w 373"/>
                  <a:gd name="T7" fmla="*/ 9 h 915"/>
                  <a:gd name="T8" fmla="*/ 295 w 373"/>
                  <a:gd name="T9" fmla="*/ 21 h 915"/>
                  <a:gd name="T10" fmla="*/ 310 w 373"/>
                  <a:gd name="T11" fmla="*/ 36 h 915"/>
                  <a:gd name="T12" fmla="*/ 321 w 373"/>
                  <a:gd name="T13" fmla="*/ 53 h 915"/>
                  <a:gd name="T14" fmla="*/ 328 w 373"/>
                  <a:gd name="T15" fmla="*/ 74 h 915"/>
                  <a:gd name="T16" fmla="*/ 366 w 373"/>
                  <a:gd name="T17" fmla="*/ 234 h 915"/>
                  <a:gd name="T18" fmla="*/ 368 w 373"/>
                  <a:gd name="T19" fmla="*/ 257 h 915"/>
                  <a:gd name="T20" fmla="*/ 365 w 373"/>
                  <a:gd name="T21" fmla="*/ 281 h 915"/>
                  <a:gd name="T22" fmla="*/ 357 w 373"/>
                  <a:gd name="T23" fmla="*/ 301 h 915"/>
                  <a:gd name="T24" fmla="*/ 345 w 373"/>
                  <a:gd name="T25" fmla="*/ 319 h 915"/>
                  <a:gd name="T26" fmla="*/ 329 w 373"/>
                  <a:gd name="T27" fmla="*/ 334 h 915"/>
                  <a:gd name="T28" fmla="*/ 309 w 373"/>
                  <a:gd name="T29" fmla="*/ 345 h 915"/>
                  <a:gd name="T30" fmla="*/ 287 w 373"/>
                  <a:gd name="T31" fmla="*/ 351 h 915"/>
                  <a:gd name="T32" fmla="*/ 373 w 373"/>
                  <a:gd name="T33" fmla="*/ 438 h 915"/>
                  <a:gd name="T34" fmla="*/ 187 w 373"/>
                  <a:gd name="T35" fmla="*/ 915 h 915"/>
                  <a:gd name="T36" fmla="*/ 0 w 373"/>
                  <a:gd name="T37" fmla="*/ 438 h 915"/>
                  <a:gd name="T38" fmla="*/ 85 w 373"/>
                  <a:gd name="T39" fmla="*/ 351 h 915"/>
                  <a:gd name="T40" fmla="*/ 63 w 373"/>
                  <a:gd name="T41" fmla="*/ 345 h 915"/>
                  <a:gd name="T42" fmla="*/ 44 w 373"/>
                  <a:gd name="T43" fmla="*/ 334 h 915"/>
                  <a:gd name="T44" fmla="*/ 27 w 373"/>
                  <a:gd name="T45" fmla="*/ 319 h 915"/>
                  <a:gd name="T46" fmla="*/ 15 w 373"/>
                  <a:gd name="T47" fmla="*/ 301 h 915"/>
                  <a:gd name="T48" fmla="*/ 7 w 373"/>
                  <a:gd name="T49" fmla="*/ 281 h 915"/>
                  <a:gd name="T50" fmla="*/ 4 w 373"/>
                  <a:gd name="T51" fmla="*/ 257 h 915"/>
                  <a:gd name="T52" fmla="*/ 6 w 373"/>
                  <a:gd name="T53" fmla="*/ 234 h 915"/>
                  <a:gd name="T54" fmla="*/ 44 w 373"/>
                  <a:gd name="T55" fmla="*/ 74 h 915"/>
                  <a:gd name="T56" fmla="*/ 52 w 373"/>
                  <a:gd name="T57" fmla="*/ 53 h 915"/>
                  <a:gd name="T58" fmla="*/ 63 w 373"/>
                  <a:gd name="T59" fmla="*/ 36 h 915"/>
                  <a:gd name="T60" fmla="*/ 77 w 373"/>
                  <a:gd name="T61" fmla="*/ 21 h 915"/>
                  <a:gd name="T62" fmla="*/ 95 w 373"/>
                  <a:gd name="T63" fmla="*/ 9 h 915"/>
                  <a:gd name="T64" fmla="*/ 114 w 373"/>
                  <a:gd name="T65" fmla="*/ 2 h 915"/>
                  <a:gd name="T66" fmla="*/ 135 w 373"/>
                  <a:gd name="T6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 h="915">
                    <a:moveTo>
                      <a:pt x="135" y="0"/>
                    </a:moveTo>
                    <a:lnTo>
                      <a:pt x="237" y="0"/>
                    </a:lnTo>
                    <a:lnTo>
                      <a:pt x="258" y="2"/>
                    </a:lnTo>
                    <a:lnTo>
                      <a:pt x="278" y="9"/>
                    </a:lnTo>
                    <a:lnTo>
                      <a:pt x="295" y="21"/>
                    </a:lnTo>
                    <a:lnTo>
                      <a:pt x="310" y="36"/>
                    </a:lnTo>
                    <a:lnTo>
                      <a:pt x="321" y="53"/>
                    </a:lnTo>
                    <a:lnTo>
                      <a:pt x="328" y="74"/>
                    </a:lnTo>
                    <a:lnTo>
                      <a:pt x="366" y="234"/>
                    </a:lnTo>
                    <a:lnTo>
                      <a:pt x="368" y="257"/>
                    </a:lnTo>
                    <a:lnTo>
                      <a:pt x="365" y="281"/>
                    </a:lnTo>
                    <a:lnTo>
                      <a:pt x="357" y="301"/>
                    </a:lnTo>
                    <a:lnTo>
                      <a:pt x="345" y="319"/>
                    </a:lnTo>
                    <a:lnTo>
                      <a:pt x="329" y="334"/>
                    </a:lnTo>
                    <a:lnTo>
                      <a:pt x="309" y="345"/>
                    </a:lnTo>
                    <a:lnTo>
                      <a:pt x="287" y="351"/>
                    </a:lnTo>
                    <a:lnTo>
                      <a:pt x="373" y="438"/>
                    </a:lnTo>
                    <a:lnTo>
                      <a:pt x="187" y="915"/>
                    </a:lnTo>
                    <a:lnTo>
                      <a:pt x="0" y="438"/>
                    </a:lnTo>
                    <a:lnTo>
                      <a:pt x="85" y="351"/>
                    </a:lnTo>
                    <a:lnTo>
                      <a:pt x="63" y="345"/>
                    </a:lnTo>
                    <a:lnTo>
                      <a:pt x="44" y="334"/>
                    </a:lnTo>
                    <a:lnTo>
                      <a:pt x="27" y="319"/>
                    </a:lnTo>
                    <a:lnTo>
                      <a:pt x="15" y="301"/>
                    </a:lnTo>
                    <a:lnTo>
                      <a:pt x="7" y="281"/>
                    </a:lnTo>
                    <a:lnTo>
                      <a:pt x="4" y="257"/>
                    </a:lnTo>
                    <a:lnTo>
                      <a:pt x="6" y="234"/>
                    </a:lnTo>
                    <a:lnTo>
                      <a:pt x="44" y="74"/>
                    </a:lnTo>
                    <a:lnTo>
                      <a:pt x="52" y="53"/>
                    </a:lnTo>
                    <a:lnTo>
                      <a:pt x="63" y="36"/>
                    </a:lnTo>
                    <a:lnTo>
                      <a:pt x="77" y="21"/>
                    </a:lnTo>
                    <a:lnTo>
                      <a:pt x="95" y="9"/>
                    </a:lnTo>
                    <a:lnTo>
                      <a:pt x="114" y="2"/>
                    </a:lnTo>
                    <a:lnTo>
                      <a:pt x="135"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grpSp>
        <p:sp>
          <p:nvSpPr>
            <p:cNvPr id="53" name="자유형 565"/>
            <p:cNvSpPr/>
            <p:nvPr/>
          </p:nvSpPr>
          <p:spPr>
            <a:xfrm>
              <a:off x="9060660" y="2409458"/>
              <a:ext cx="380381" cy="348361"/>
            </a:xfrm>
            <a:custGeom>
              <a:avLst/>
              <a:gdLst>
                <a:gd name="connsiteX0" fmla="*/ 149021 w 448462"/>
                <a:gd name="connsiteY0" fmla="*/ 328125 h 392491"/>
                <a:gd name="connsiteX1" fmla="*/ 210588 w 448462"/>
                <a:gd name="connsiteY1" fmla="*/ 357224 h 392491"/>
                <a:gd name="connsiteX2" fmla="*/ 160375 w 448462"/>
                <a:gd name="connsiteY2" fmla="*/ 391211 h 392491"/>
                <a:gd name="connsiteX3" fmla="*/ 158502 w 448462"/>
                <a:gd name="connsiteY3" fmla="*/ 392025 h 392491"/>
                <a:gd name="connsiteX4" fmla="*/ 156629 w 448462"/>
                <a:gd name="connsiteY4" fmla="*/ 392491 h 392491"/>
                <a:gd name="connsiteX5" fmla="*/ 154757 w 448462"/>
                <a:gd name="connsiteY5" fmla="*/ 392375 h 392491"/>
                <a:gd name="connsiteX6" fmla="*/ 153001 w 448462"/>
                <a:gd name="connsiteY6" fmla="*/ 391676 h 392491"/>
                <a:gd name="connsiteX7" fmla="*/ 151362 w 448462"/>
                <a:gd name="connsiteY7" fmla="*/ 390396 h 392491"/>
                <a:gd name="connsiteX8" fmla="*/ 150075 w 448462"/>
                <a:gd name="connsiteY8" fmla="*/ 388883 h 392491"/>
                <a:gd name="connsiteX9" fmla="*/ 149255 w 448462"/>
                <a:gd name="connsiteY9" fmla="*/ 387137 h 392491"/>
                <a:gd name="connsiteX10" fmla="*/ 149021 w 448462"/>
                <a:gd name="connsiteY10" fmla="*/ 385158 h 392491"/>
                <a:gd name="connsiteX11" fmla="*/ 441235 w 448462"/>
                <a:gd name="connsiteY11" fmla="*/ 0 h 392491"/>
                <a:gd name="connsiteX12" fmla="*/ 442983 w 448462"/>
                <a:gd name="connsiteY12" fmla="*/ 233 h 392491"/>
                <a:gd name="connsiteX13" fmla="*/ 444615 w 448462"/>
                <a:gd name="connsiteY13" fmla="*/ 816 h 392491"/>
                <a:gd name="connsiteX14" fmla="*/ 446131 w 448462"/>
                <a:gd name="connsiteY14" fmla="*/ 1866 h 392491"/>
                <a:gd name="connsiteX15" fmla="*/ 447530 w 448462"/>
                <a:gd name="connsiteY15" fmla="*/ 3615 h 392491"/>
                <a:gd name="connsiteX16" fmla="*/ 448346 w 448462"/>
                <a:gd name="connsiteY16" fmla="*/ 5714 h 392491"/>
                <a:gd name="connsiteX17" fmla="*/ 448462 w 448462"/>
                <a:gd name="connsiteY17" fmla="*/ 7696 h 392491"/>
                <a:gd name="connsiteX18" fmla="*/ 447879 w 448462"/>
                <a:gd name="connsiteY18" fmla="*/ 9911 h 392491"/>
                <a:gd name="connsiteX19" fmla="*/ 307990 w 448462"/>
                <a:gd name="connsiteY19" fmla="*/ 362641 h 392491"/>
                <a:gd name="connsiteX20" fmla="*/ 306708 w 448462"/>
                <a:gd name="connsiteY20" fmla="*/ 364973 h 392491"/>
                <a:gd name="connsiteX21" fmla="*/ 305076 w 448462"/>
                <a:gd name="connsiteY21" fmla="*/ 366955 h 392491"/>
                <a:gd name="connsiteX22" fmla="*/ 303094 w 448462"/>
                <a:gd name="connsiteY22" fmla="*/ 368588 h 392491"/>
                <a:gd name="connsiteX23" fmla="*/ 300646 w 448462"/>
                <a:gd name="connsiteY23" fmla="*/ 369870 h 392491"/>
                <a:gd name="connsiteX24" fmla="*/ 298314 w 448462"/>
                <a:gd name="connsiteY24" fmla="*/ 370570 h 392491"/>
                <a:gd name="connsiteX25" fmla="*/ 295983 w 448462"/>
                <a:gd name="connsiteY25" fmla="*/ 370803 h 392491"/>
                <a:gd name="connsiteX26" fmla="*/ 293068 w 448462"/>
                <a:gd name="connsiteY26" fmla="*/ 370453 h 392491"/>
                <a:gd name="connsiteX27" fmla="*/ 290387 w 448462"/>
                <a:gd name="connsiteY27" fmla="*/ 369404 h 392491"/>
                <a:gd name="connsiteX28" fmla="*/ 148982 w 448462"/>
                <a:gd name="connsiteY28" fmla="*/ 302123 h 392491"/>
                <a:gd name="connsiteX29" fmla="*/ 347858 w 448462"/>
                <a:gd name="connsiteY29" fmla="*/ 102379 h 392491"/>
                <a:gd name="connsiteX30" fmla="*/ 120771 w 448462"/>
                <a:gd name="connsiteY30" fmla="*/ 288830 h 392491"/>
                <a:gd name="connsiteX31" fmla="*/ 7344 w 448462"/>
                <a:gd name="connsiteY31" fmla="*/ 234842 h 392491"/>
                <a:gd name="connsiteX32" fmla="*/ 4896 w 448462"/>
                <a:gd name="connsiteY32" fmla="*/ 233209 h 392491"/>
                <a:gd name="connsiteX33" fmla="*/ 2798 w 448462"/>
                <a:gd name="connsiteY33" fmla="*/ 231227 h 392491"/>
                <a:gd name="connsiteX34" fmla="*/ 1282 w 448462"/>
                <a:gd name="connsiteY34" fmla="*/ 228895 h 392491"/>
                <a:gd name="connsiteX35" fmla="*/ 349 w 448462"/>
                <a:gd name="connsiteY35" fmla="*/ 226213 h 392491"/>
                <a:gd name="connsiteX36" fmla="*/ 0 w 448462"/>
                <a:gd name="connsiteY36" fmla="*/ 223298 h 392491"/>
                <a:gd name="connsiteX37" fmla="*/ 233 w 448462"/>
                <a:gd name="connsiteY37" fmla="*/ 220499 h 392491"/>
                <a:gd name="connsiteX38" fmla="*/ 1165 w 448462"/>
                <a:gd name="connsiteY38" fmla="*/ 217701 h 392491"/>
                <a:gd name="connsiteX39" fmla="*/ 2681 w 448462"/>
                <a:gd name="connsiteY39" fmla="*/ 215252 h 392491"/>
                <a:gd name="connsiteX40" fmla="*/ 4779 w 448462"/>
                <a:gd name="connsiteY40" fmla="*/ 213270 h 392491"/>
                <a:gd name="connsiteX41" fmla="*/ 7227 w 448462"/>
                <a:gd name="connsiteY41" fmla="*/ 211754 h 392491"/>
                <a:gd name="connsiteX42" fmla="*/ 437971 w 448462"/>
                <a:gd name="connsiteY42" fmla="*/ 583 h 392491"/>
                <a:gd name="connsiteX43" fmla="*/ 439603 w 448462"/>
                <a:gd name="connsiteY43" fmla="*/ 117 h 39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8462" h="392491">
                  <a:moveTo>
                    <a:pt x="149021" y="328125"/>
                  </a:moveTo>
                  <a:lnTo>
                    <a:pt x="210588" y="357224"/>
                  </a:lnTo>
                  <a:lnTo>
                    <a:pt x="160375" y="391211"/>
                  </a:lnTo>
                  <a:lnTo>
                    <a:pt x="158502" y="392025"/>
                  </a:lnTo>
                  <a:lnTo>
                    <a:pt x="156629" y="392491"/>
                  </a:lnTo>
                  <a:lnTo>
                    <a:pt x="154757" y="392375"/>
                  </a:lnTo>
                  <a:lnTo>
                    <a:pt x="153001" y="391676"/>
                  </a:lnTo>
                  <a:lnTo>
                    <a:pt x="151362" y="390396"/>
                  </a:lnTo>
                  <a:lnTo>
                    <a:pt x="150075" y="388883"/>
                  </a:lnTo>
                  <a:lnTo>
                    <a:pt x="149255" y="387137"/>
                  </a:lnTo>
                  <a:lnTo>
                    <a:pt x="149021" y="385158"/>
                  </a:lnTo>
                  <a:close/>
                  <a:moveTo>
                    <a:pt x="441235" y="0"/>
                  </a:moveTo>
                  <a:lnTo>
                    <a:pt x="442983" y="233"/>
                  </a:lnTo>
                  <a:lnTo>
                    <a:pt x="444615" y="816"/>
                  </a:lnTo>
                  <a:lnTo>
                    <a:pt x="446131" y="1866"/>
                  </a:lnTo>
                  <a:lnTo>
                    <a:pt x="447530" y="3615"/>
                  </a:lnTo>
                  <a:lnTo>
                    <a:pt x="448346" y="5714"/>
                  </a:lnTo>
                  <a:lnTo>
                    <a:pt x="448462" y="7696"/>
                  </a:lnTo>
                  <a:lnTo>
                    <a:pt x="447879" y="9911"/>
                  </a:lnTo>
                  <a:lnTo>
                    <a:pt x="307990" y="362641"/>
                  </a:lnTo>
                  <a:lnTo>
                    <a:pt x="306708" y="364973"/>
                  </a:lnTo>
                  <a:lnTo>
                    <a:pt x="305076" y="366955"/>
                  </a:lnTo>
                  <a:lnTo>
                    <a:pt x="303094" y="368588"/>
                  </a:lnTo>
                  <a:lnTo>
                    <a:pt x="300646" y="369870"/>
                  </a:lnTo>
                  <a:lnTo>
                    <a:pt x="298314" y="370570"/>
                  </a:lnTo>
                  <a:lnTo>
                    <a:pt x="295983" y="370803"/>
                  </a:lnTo>
                  <a:lnTo>
                    <a:pt x="293068" y="370453"/>
                  </a:lnTo>
                  <a:lnTo>
                    <a:pt x="290387" y="369404"/>
                  </a:lnTo>
                  <a:lnTo>
                    <a:pt x="148982" y="302123"/>
                  </a:lnTo>
                  <a:lnTo>
                    <a:pt x="347858" y="102379"/>
                  </a:lnTo>
                  <a:lnTo>
                    <a:pt x="120771" y="288830"/>
                  </a:lnTo>
                  <a:lnTo>
                    <a:pt x="7344" y="234842"/>
                  </a:lnTo>
                  <a:lnTo>
                    <a:pt x="4896" y="233209"/>
                  </a:lnTo>
                  <a:lnTo>
                    <a:pt x="2798" y="231227"/>
                  </a:lnTo>
                  <a:lnTo>
                    <a:pt x="1282" y="228895"/>
                  </a:lnTo>
                  <a:lnTo>
                    <a:pt x="349" y="226213"/>
                  </a:lnTo>
                  <a:lnTo>
                    <a:pt x="0" y="223298"/>
                  </a:lnTo>
                  <a:lnTo>
                    <a:pt x="233" y="220499"/>
                  </a:lnTo>
                  <a:lnTo>
                    <a:pt x="1165" y="217701"/>
                  </a:lnTo>
                  <a:lnTo>
                    <a:pt x="2681" y="215252"/>
                  </a:lnTo>
                  <a:lnTo>
                    <a:pt x="4779" y="213270"/>
                  </a:lnTo>
                  <a:lnTo>
                    <a:pt x="7227" y="211754"/>
                  </a:lnTo>
                  <a:lnTo>
                    <a:pt x="437971" y="583"/>
                  </a:lnTo>
                  <a:lnTo>
                    <a:pt x="439603" y="117"/>
                  </a:lnTo>
                  <a:close/>
                </a:path>
              </a:pathLst>
            </a:custGeom>
            <a:solidFill>
              <a:schemeClr val="bg1"/>
            </a:solidFill>
            <a:ln w="0">
              <a:noFill/>
              <a:prstDash val="solid"/>
              <a:round/>
            </a:ln>
          </p:spPr>
          <p:txBody>
            <a:bodyPr vert="horz" wrap="square" lIns="91440" tIns="45720" rIns="91440" bIns="45720" anchor="t" anchorCtr="0">
              <a:prstTxWarp prst="textNoShape">
                <a:avLst/>
              </a:prstTxWarp>
              <a:noAutofit/>
            </a:bodyPr>
            <a:lstStyle/>
            <a:p>
              <a:pPr lvl="0">
                <a:defRPr/>
              </a:pPr>
              <a:endParaRPr lang="ko-KR" altLang="en-US">
                <a:solidFill>
                  <a:prstClr val="black"/>
                </a:solidFill>
              </a:endParaRPr>
            </a:p>
          </p:txBody>
        </p:sp>
        <p:sp>
          <p:nvSpPr>
            <p:cNvPr id="54" name="Freeform 6"/>
            <p:cNvSpPr/>
            <p:nvPr/>
          </p:nvSpPr>
          <p:spPr>
            <a:xfrm>
              <a:off x="6920427" y="2421220"/>
              <a:ext cx="420995" cy="398980"/>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chemeClr val="bg1"/>
            </a:solid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grpSp>
      <p:grpSp>
        <p:nvGrpSpPr>
          <p:cNvPr id="58" name="그룹 57"/>
          <p:cNvGrpSpPr/>
          <p:nvPr/>
        </p:nvGrpSpPr>
        <p:grpSpPr>
          <a:xfrm>
            <a:off x="1832811" y="4286758"/>
            <a:ext cx="8142038" cy="2064512"/>
            <a:chOff x="1752600" y="2171700"/>
            <a:chExt cx="8559800" cy="2344755"/>
          </a:xfrm>
        </p:grpSpPr>
        <p:sp>
          <p:nvSpPr>
            <p:cNvPr id="59" name="모서리가 둥근 직사각형 8"/>
            <p:cNvSpPr/>
            <p:nvPr/>
          </p:nvSpPr>
          <p:spPr>
            <a:xfrm rot="2700000">
              <a:off x="1752600" y="2171700"/>
              <a:ext cx="2184400" cy="2184400"/>
            </a:xfrm>
            <a:prstGeom prst="roundRect">
              <a:avLst>
                <a:gd name="adj" fmla="val 10272"/>
              </a:avLst>
            </a:prstGeom>
            <a:solidFill>
              <a:srgbClr val="43CBD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60" name="모서리가 둥근 직사각형 9"/>
            <p:cNvSpPr/>
            <p:nvPr/>
          </p:nvSpPr>
          <p:spPr>
            <a:xfrm rot="3600000">
              <a:off x="3873500" y="2224332"/>
              <a:ext cx="2184400" cy="2184400"/>
            </a:xfrm>
            <a:prstGeom prst="roundRect">
              <a:avLst>
                <a:gd name="adj" fmla="val 10272"/>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61" name="모서리가 둥근 직사각형 10"/>
            <p:cNvSpPr/>
            <p:nvPr/>
          </p:nvSpPr>
          <p:spPr>
            <a:xfrm rot="1800000">
              <a:off x="5892800" y="2224332"/>
              <a:ext cx="2184400" cy="2184400"/>
            </a:xfrm>
            <a:prstGeom prst="roundRect">
              <a:avLst>
                <a:gd name="adj" fmla="val 10272"/>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solidFill>
                    <a:prstClr val="white"/>
                  </a:solidFill>
                </a:rPr>
                <a:t> </a:t>
              </a:r>
            </a:p>
          </p:txBody>
        </p:sp>
        <p:sp>
          <p:nvSpPr>
            <p:cNvPr id="62" name="모서리가 둥근 직사각형 11"/>
            <p:cNvSpPr/>
            <p:nvPr/>
          </p:nvSpPr>
          <p:spPr>
            <a:xfrm rot="2700000">
              <a:off x="8128000" y="2171701"/>
              <a:ext cx="2184400" cy="2184400"/>
            </a:xfrm>
            <a:prstGeom prst="roundRect">
              <a:avLst>
                <a:gd name="adj" fmla="val 10272"/>
              </a:avLst>
            </a:prstGeom>
            <a:solidFill>
              <a:srgbClr val="43CBD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solidFill>
                  <a:prstClr val="white"/>
                </a:solidFill>
              </a:endParaRPr>
            </a:p>
          </p:txBody>
        </p:sp>
        <p:sp>
          <p:nvSpPr>
            <p:cNvPr id="63" name="직사각형 12"/>
            <p:cNvSpPr/>
            <p:nvPr/>
          </p:nvSpPr>
          <p:spPr>
            <a:xfrm>
              <a:off x="1868422" y="3014372"/>
              <a:ext cx="1747316" cy="620514"/>
            </a:xfrm>
            <a:prstGeom prst="rect">
              <a:avLst/>
            </a:prstGeom>
          </p:spPr>
          <p:txBody>
            <a:bodyPr wrap="square">
              <a:spAutoFit/>
            </a:bodyPr>
            <a:lstStyle/>
            <a:p>
              <a:pPr algn="ctr">
                <a:lnSpc>
                  <a:spcPct val="150000"/>
                </a:lnSpc>
                <a:defRPr/>
              </a:pPr>
              <a:r>
                <a:rPr lang="en-US" altLang="ko-KR" sz="2000" b="1">
                  <a:solidFill>
                    <a:prstClr val="white"/>
                  </a:solidFill>
                </a:rPr>
                <a:t>Overfitting</a:t>
              </a:r>
            </a:p>
          </p:txBody>
        </p:sp>
        <p:grpSp>
          <p:nvGrpSpPr>
            <p:cNvPr id="64" name="그룹 13"/>
            <p:cNvGrpSpPr/>
            <p:nvPr/>
          </p:nvGrpSpPr>
          <p:grpSpPr>
            <a:xfrm>
              <a:off x="2577150" y="2336801"/>
              <a:ext cx="438513" cy="486038"/>
              <a:chOff x="4006850" y="1601788"/>
              <a:chExt cx="322263" cy="357188"/>
            </a:xfrm>
            <a:solidFill>
              <a:schemeClr val="bg1"/>
            </a:solidFill>
          </p:grpSpPr>
          <p:sp>
            <p:nvSpPr>
              <p:cNvPr id="65" name="Freeform 17"/>
              <p:cNvSpPr/>
              <p:nvPr/>
            </p:nvSpPr>
            <p:spPr>
              <a:xfrm>
                <a:off x="4125913" y="1674813"/>
                <a:ext cx="141288" cy="109538"/>
              </a:xfrm>
              <a:custGeom>
                <a:avLst/>
                <a:gdLst>
                  <a:gd name="T0" fmla="*/ 680 w 1255"/>
                  <a:gd name="T1" fmla="*/ 0 h 963"/>
                  <a:gd name="T2" fmla="*/ 736 w 1255"/>
                  <a:gd name="T3" fmla="*/ 1 h 963"/>
                  <a:gd name="T4" fmla="*/ 793 w 1255"/>
                  <a:gd name="T5" fmla="*/ 6 h 963"/>
                  <a:gd name="T6" fmla="*/ 849 w 1255"/>
                  <a:gd name="T7" fmla="*/ 17 h 963"/>
                  <a:gd name="T8" fmla="*/ 904 w 1255"/>
                  <a:gd name="T9" fmla="*/ 32 h 963"/>
                  <a:gd name="T10" fmla="*/ 958 w 1255"/>
                  <a:gd name="T11" fmla="*/ 52 h 963"/>
                  <a:gd name="T12" fmla="*/ 1010 w 1255"/>
                  <a:gd name="T13" fmla="*/ 77 h 963"/>
                  <a:gd name="T14" fmla="*/ 1060 w 1255"/>
                  <a:gd name="T15" fmla="*/ 105 h 963"/>
                  <a:gd name="T16" fmla="*/ 1107 w 1255"/>
                  <a:gd name="T17" fmla="*/ 140 h 963"/>
                  <a:gd name="T18" fmla="*/ 1153 w 1255"/>
                  <a:gd name="T19" fmla="*/ 178 h 963"/>
                  <a:gd name="T20" fmla="*/ 1195 w 1255"/>
                  <a:gd name="T21" fmla="*/ 221 h 963"/>
                  <a:gd name="T22" fmla="*/ 1255 w 1255"/>
                  <a:gd name="T23" fmla="*/ 287 h 963"/>
                  <a:gd name="T24" fmla="*/ 1116 w 1255"/>
                  <a:gd name="T25" fmla="*/ 413 h 963"/>
                  <a:gd name="T26" fmla="*/ 1093 w 1255"/>
                  <a:gd name="T27" fmla="*/ 391 h 963"/>
                  <a:gd name="T28" fmla="*/ 1070 w 1255"/>
                  <a:gd name="T29" fmla="*/ 375 h 963"/>
                  <a:gd name="T30" fmla="*/ 1045 w 1255"/>
                  <a:gd name="T31" fmla="*/ 364 h 963"/>
                  <a:gd name="T32" fmla="*/ 1021 w 1255"/>
                  <a:gd name="T33" fmla="*/ 357 h 963"/>
                  <a:gd name="T34" fmla="*/ 997 w 1255"/>
                  <a:gd name="T35" fmla="*/ 354 h 963"/>
                  <a:gd name="T36" fmla="*/ 974 w 1255"/>
                  <a:gd name="T37" fmla="*/ 354 h 963"/>
                  <a:gd name="T38" fmla="*/ 952 w 1255"/>
                  <a:gd name="T39" fmla="*/ 356 h 963"/>
                  <a:gd name="T40" fmla="*/ 930 w 1255"/>
                  <a:gd name="T41" fmla="*/ 361 h 963"/>
                  <a:gd name="T42" fmla="*/ 911 w 1255"/>
                  <a:gd name="T43" fmla="*/ 367 h 963"/>
                  <a:gd name="T44" fmla="*/ 894 w 1255"/>
                  <a:gd name="T45" fmla="*/ 373 h 963"/>
                  <a:gd name="T46" fmla="*/ 878 w 1255"/>
                  <a:gd name="T47" fmla="*/ 380 h 963"/>
                  <a:gd name="T48" fmla="*/ 866 w 1255"/>
                  <a:gd name="T49" fmla="*/ 386 h 963"/>
                  <a:gd name="T50" fmla="*/ 857 w 1255"/>
                  <a:gd name="T51" fmla="*/ 391 h 963"/>
                  <a:gd name="T52" fmla="*/ 851 w 1255"/>
                  <a:gd name="T53" fmla="*/ 395 h 963"/>
                  <a:gd name="T54" fmla="*/ 849 w 1255"/>
                  <a:gd name="T55" fmla="*/ 396 h 963"/>
                  <a:gd name="T56" fmla="*/ 699 w 1255"/>
                  <a:gd name="T57" fmla="*/ 532 h 963"/>
                  <a:gd name="T58" fmla="*/ 676 w 1255"/>
                  <a:gd name="T59" fmla="*/ 556 h 963"/>
                  <a:gd name="T60" fmla="*/ 657 w 1255"/>
                  <a:gd name="T61" fmla="*/ 581 h 963"/>
                  <a:gd name="T62" fmla="*/ 645 w 1255"/>
                  <a:gd name="T63" fmla="*/ 605 h 963"/>
                  <a:gd name="T64" fmla="*/ 638 w 1255"/>
                  <a:gd name="T65" fmla="*/ 631 h 963"/>
                  <a:gd name="T66" fmla="*/ 635 w 1255"/>
                  <a:gd name="T67" fmla="*/ 654 h 963"/>
                  <a:gd name="T68" fmla="*/ 635 w 1255"/>
                  <a:gd name="T69" fmla="*/ 677 h 963"/>
                  <a:gd name="T70" fmla="*/ 638 w 1255"/>
                  <a:gd name="T71" fmla="*/ 700 h 963"/>
                  <a:gd name="T72" fmla="*/ 643 w 1255"/>
                  <a:gd name="T73" fmla="*/ 720 h 963"/>
                  <a:gd name="T74" fmla="*/ 650 w 1255"/>
                  <a:gd name="T75" fmla="*/ 739 h 963"/>
                  <a:gd name="T76" fmla="*/ 657 w 1255"/>
                  <a:gd name="T77" fmla="*/ 757 h 963"/>
                  <a:gd name="T78" fmla="*/ 666 w 1255"/>
                  <a:gd name="T79" fmla="*/ 771 h 963"/>
                  <a:gd name="T80" fmla="*/ 673 w 1255"/>
                  <a:gd name="T81" fmla="*/ 783 h 963"/>
                  <a:gd name="T82" fmla="*/ 679 w 1255"/>
                  <a:gd name="T83" fmla="*/ 792 h 963"/>
                  <a:gd name="T84" fmla="*/ 684 w 1255"/>
                  <a:gd name="T85" fmla="*/ 799 h 963"/>
                  <a:gd name="T86" fmla="*/ 686 w 1255"/>
                  <a:gd name="T87" fmla="*/ 802 h 963"/>
                  <a:gd name="T88" fmla="*/ 505 w 1255"/>
                  <a:gd name="T89" fmla="*/ 963 h 963"/>
                  <a:gd name="T90" fmla="*/ 0 w 1255"/>
                  <a:gd name="T91" fmla="*/ 400 h 963"/>
                  <a:gd name="T92" fmla="*/ 255 w 1255"/>
                  <a:gd name="T93" fmla="*/ 170 h 963"/>
                  <a:gd name="T94" fmla="*/ 302 w 1255"/>
                  <a:gd name="T95" fmla="*/ 133 h 963"/>
                  <a:gd name="T96" fmla="*/ 352 w 1255"/>
                  <a:gd name="T97" fmla="*/ 99 h 963"/>
                  <a:gd name="T98" fmla="*/ 403 w 1255"/>
                  <a:gd name="T99" fmla="*/ 71 h 963"/>
                  <a:gd name="T100" fmla="*/ 457 w 1255"/>
                  <a:gd name="T101" fmla="*/ 46 h 963"/>
                  <a:gd name="T102" fmla="*/ 511 w 1255"/>
                  <a:gd name="T103" fmla="*/ 28 h 963"/>
                  <a:gd name="T104" fmla="*/ 567 w 1255"/>
                  <a:gd name="T105" fmla="*/ 13 h 963"/>
                  <a:gd name="T106" fmla="*/ 623 w 1255"/>
                  <a:gd name="T107" fmla="*/ 4 h 963"/>
                  <a:gd name="T108" fmla="*/ 680 w 1255"/>
                  <a:gd name="T109" fmla="*/ 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5" h="963">
                    <a:moveTo>
                      <a:pt x="680" y="0"/>
                    </a:moveTo>
                    <a:lnTo>
                      <a:pt x="736" y="1"/>
                    </a:lnTo>
                    <a:lnTo>
                      <a:pt x="793" y="6"/>
                    </a:lnTo>
                    <a:lnTo>
                      <a:pt x="849" y="17"/>
                    </a:lnTo>
                    <a:lnTo>
                      <a:pt x="904" y="32"/>
                    </a:lnTo>
                    <a:lnTo>
                      <a:pt x="958" y="52"/>
                    </a:lnTo>
                    <a:lnTo>
                      <a:pt x="1010" y="77"/>
                    </a:lnTo>
                    <a:lnTo>
                      <a:pt x="1060" y="105"/>
                    </a:lnTo>
                    <a:lnTo>
                      <a:pt x="1107" y="140"/>
                    </a:lnTo>
                    <a:lnTo>
                      <a:pt x="1153" y="178"/>
                    </a:lnTo>
                    <a:lnTo>
                      <a:pt x="1195" y="221"/>
                    </a:lnTo>
                    <a:lnTo>
                      <a:pt x="1255" y="287"/>
                    </a:lnTo>
                    <a:lnTo>
                      <a:pt x="1116" y="413"/>
                    </a:lnTo>
                    <a:lnTo>
                      <a:pt x="1093" y="391"/>
                    </a:lnTo>
                    <a:lnTo>
                      <a:pt x="1070" y="375"/>
                    </a:lnTo>
                    <a:lnTo>
                      <a:pt x="1045" y="364"/>
                    </a:lnTo>
                    <a:lnTo>
                      <a:pt x="1021" y="357"/>
                    </a:lnTo>
                    <a:lnTo>
                      <a:pt x="997" y="354"/>
                    </a:lnTo>
                    <a:lnTo>
                      <a:pt x="974" y="354"/>
                    </a:lnTo>
                    <a:lnTo>
                      <a:pt x="952" y="356"/>
                    </a:lnTo>
                    <a:lnTo>
                      <a:pt x="930" y="361"/>
                    </a:lnTo>
                    <a:lnTo>
                      <a:pt x="911" y="367"/>
                    </a:lnTo>
                    <a:lnTo>
                      <a:pt x="894" y="373"/>
                    </a:lnTo>
                    <a:lnTo>
                      <a:pt x="878" y="380"/>
                    </a:lnTo>
                    <a:lnTo>
                      <a:pt x="866" y="386"/>
                    </a:lnTo>
                    <a:lnTo>
                      <a:pt x="857" y="391"/>
                    </a:lnTo>
                    <a:lnTo>
                      <a:pt x="851" y="395"/>
                    </a:lnTo>
                    <a:lnTo>
                      <a:pt x="849" y="396"/>
                    </a:lnTo>
                    <a:lnTo>
                      <a:pt x="699" y="532"/>
                    </a:lnTo>
                    <a:lnTo>
                      <a:pt x="676" y="556"/>
                    </a:lnTo>
                    <a:lnTo>
                      <a:pt x="657" y="581"/>
                    </a:lnTo>
                    <a:lnTo>
                      <a:pt x="645" y="605"/>
                    </a:lnTo>
                    <a:lnTo>
                      <a:pt x="638" y="631"/>
                    </a:lnTo>
                    <a:lnTo>
                      <a:pt x="635" y="654"/>
                    </a:lnTo>
                    <a:lnTo>
                      <a:pt x="635" y="677"/>
                    </a:lnTo>
                    <a:lnTo>
                      <a:pt x="638" y="700"/>
                    </a:lnTo>
                    <a:lnTo>
                      <a:pt x="643" y="720"/>
                    </a:lnTo>
                    <a:lnTo>
                      <a:pt x="650" y="739"/>
                    </a:lnTo>
                    <a:lnTo>
                      <a:pt x="657" y="757"/>
                    </a:lnTo>
                    <a:lnTo>
                      <a:pt x="666" y="771"/>
                    </a:lnTo>
                    <a:lnTo>
                      <a:pt x="673" y="783"/>
                    </a:lnTo>
                    <a:lnTo>
                      <a:pt x="679" y="792"/>
                    </a:lnTo>
                    <a:lnTo>
                      <a:pt x="684" y="799"/>
                    </a:lnTo>
                    <a:lnTo>
                      <a:pt x="686" y="802"/>
                    </a:lnTo>
                    <a:lnTo>
                      <a:pt x="505" y="963"/>
                    </a:lnTo>
                    <a:lnTo>
                      <a:pt x="0" y="400"/>
                    </a:lnTo>
                    <a:lnTo>
                      <a:pt x="255" y="170"/>
                    </a:lnTo>
                    <a:lnTo>
                      <a:pt x="302" y="133"/>
                    </a:lnTo>
                    <a:lnTo>
                      <a:pt x="352" y="99"/>
                    </a:lnTo>
                    <a:lnTo>
                      <a:pt x="403" y="71"/>
                    </a:lnTo>
                    <a:lnTo>
                      <a:pt x="457" y="46"/>
                    </a:lnTo>
                    <a:lnTo>
                      <a:pt x="511" y="28"/>
                    </a:lnTo>
                    <a:lnTo>
                      <a:pt x="567" y="13"/>
                    </a:lnTo>
                    <a:lnTo>
                      <a:pt x="623" y="4"/>
                    </a:lnTo>
                    <a:lnTo>
                      <a:pt x="680"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66" name="Freeform 18"/>
              <p:cNvSpPr/>
              <p:nvPr/>
            </p:nvSpPr>
            <p:spPr>
              <a:xfrm>
                <a:off x="4006850" y="1725613"/>
                <a:ext cx="234950" cy="233363"/>
              </a:xfrm>
              <a:custGeom>
                <a:avLst/>
                <a:gdLst>
                  <a:gd name="T0" fmla="*/ 992 w 2072"/>
                  <a:gd name="T1" fmla="*/ 0 h 2058"/>
                  <a:gd name="T2" fmla="*/ 2072 w 2072"/>
                  <a:gd name="T3" fmla="*/ 1204 h 2058"/>
                  <a:gd name="T4" fmla="*/ 1350 w 2072"/>
                  <a:gd name="T5" fmla="*/ 1852 h 2058"/>
                  <a:gd name="T6" fmla="*/ 1309 w 2072"/>
                  <a:gd name="T7" fmla="*/ 1886 h 2058"/>
                  <a:gd name="T8" fmla="*/ 1266 w 2072"/>
                  <a:gd name="T9" fmla="*/ 1916 h 2058"/>
                  <a:gd name="T10" fmla="*/ 1220 w 2072"/>
                  <a:gd name="T11" fmla="*/ 1945 h 2058"/>
                  <a:gd name="T12" fmla="*/ 1172 w 2072"/>
                  <a:gd name="T13" fmla="*/ 1970 h 2058"/>
                  <a:gd name="T14" fmla="*/ 1122 w 2072"/>
                  <a:gd name="T15" fmla="*/ 1993 h 2058"/>
                  <a:gd name="T16" fmla="*/ 1070 w 2072"/>
                  <a:gd name="T17" fmla="*/ 2011 h 2058"/>
                  <a:gd name="T18" fmla="*/ 1018 w 2072"/>
                  <a:gd name="T19" fmla="*/ 2027 h 2058"/>
                  <a:gd name="T20" fmla="*/ 964 w 2072"/>
                  <a:gd name="T21" fmla="*/ 2040 h 2058"/>
                  <a:gd name="T22" fmla="*/ 910 w 2072"/>
                  <a:gd name="T23" fmla="*/ 2050 h 2058"/>
                  <a:gd name="T24" fmla="*/ 856 w 2072"/>
                  <a:gd name="T25" fmla="*/ 2056 h 2058"/>
                  <a:gd name="T26" fmla="*/ 801 w 2072"/>
                  <a:gd name="T27" fmla="*/ 2058 h 2058"/>
                  <a:gd name="T28" fmla="*/ 747 w 2072"/>
                  <a:gd name="T29" fmla="*/ 2057 h 2058"/>
                  <a:gd name="T30" fmla="*/ 694 w 2072"/>
                  <a:gd name="T31" fmla="*/ 2052 h 2058"/>
                  <a:gd name="T32" fmla="*/ 642 w 2072"/>
                  <a:gd name="T33" fmla="*/ 2044 h 2058"/>
                  <a:gd name="T34" fmla="*/ 592 w 2072"/>
                  <a:gd name="T35" fmla="*/ 2032 h 2058"/>
                  <a:gd name="T36" fmla="*/ 542 w 2072"/>
                  <a:gd name="T37" fmla="*/ 2015 h 2058"/>
                  <a:gd name="T38" fmla="*/ 494 w 2072"/>
                  <a:gd name="T39" fmla="*/ 1995 h 2058"/>
                  <a:gd name="T40" fmla="*/ 449 w 2072"/>
                  <a:gd name="T41" fmla="*/ 1971 h 2058"/>
                  <a:gd name="T42" fmla="*/ 406 w 2072"/>
                  <a:gd name="T43" fmla="*/ 1943 h 2058"/>
                  <a:gd name="T44" fmla="*/ 367 w 2072"/>
                  <a:gd name="T45" fmla="*/ 1910 h 2058"/>
                  <a:gd name="T46" fmla="*/ 330 w 2072"/>
                  <a:gd name="T47" fmla="*/ 1874 h 2058"/>
                  <a:gd name="T48" fmla="*/ 138 w 2072"/>
                  <a:gd name="T49" fmla="*/ 1661 h 2058"/>
                  <a:gd name="T50" fmla="*/ 106 w 2072"/>
                  <a:gd name="T51" fmla="*/ 1620 h 2058"/>
                  <a:gd name="T52" fmla="*/ 77 w 2072"/>
                  <a:gd name="T53" fmla="*/ 1577 h 2058"/>
                  <a:gd name="T54" fmla="*/ 54 w 2072"/>
                  <a:gd name="T55" fmla="*/ 1532 h 2058"/>
                  <a:gd name="T56" fmla="*/ 35 w 2072"/>
                  <a:gd name="T57" fmla="*/ 1484 h 2058"/>
                  <a:gd name="T58" fmla="*/ 20 w 2072"/>
                  <a:gd name="T59" fmla="*/ 1435 h 2058"/>
                  <a:gd name="T60" fmla="*/ 9 w 2072"/>
                  <a:gd name="T61" fmla="*/ 1384 h 2058"/>
                  <a:gd name="T62" fmla="*/ 3 w 2072"/>
                  <a:gd name="T63" fmla="*/ 1331 h 2058"/>
                  <a:gd name="T64" fmla="*/ 0 w 2072"/>
                  <a:gd name="T65" fmla="*/ 1278 h 2058"/>
                  <a:gd name="T66" fmla="*/ 1 w 2072"/>
                  <a:gd name="T67" fmla="*/ 1225 h 2058"/>
                  <a:gd name="T68" fmla="*/ 6 w 2072"/>
                  <a:gd name="T69" fmla="*/ 1171 h 2058"/>
                  <a:gd name="T70" fmla="*/ 14 w 2072"/>
                  <a:gd name="T71" fmla="*/ 1117 h 2058"/>
                  <a:gd name="T72" fmla="*/ 26 w 2072"/>
                  <a:gd name="T73" fmla="*/ 1064 h 2058"/>
                  <a:gd name="T74" fmla="*/ 41 w 2072"/>
                  <a:gd name="T75" fmla="*/ 1011 h 2058"/>
                  <a:gd name="T76" fmla="*/ 60 w 2072"/>
                  <a:gd name="T77" fmla="*/ 959 h 2058"/>
                  <a:gd name="T78" fmla="*/ 81 w 2072"/>
                  <a:gd name="T79" fmla="*/ 908 h 2058"/>
                  <a:gd name="T80" fmla="*/ 106 w 2072"/>
                  <a:gd name="T81" fmla="*/ 860 h 2058"/>
                  <a:gd name="T82" fmla="*/ 133 w 2072"/>
                  <a:gd name="T83" fmla="*/ 813 h 2058"/>
                  <a:gd name="T84" fmla="*/ 164 w 2072"/>
                  <a:gd name="T85" fmla="*/ 768 h 2058"/>
                  <a:gd name="T86" fmla="*/ 197 w 2072"/>
                  <a:gd name="T87" fmla="*/ 725 h 2058"/>
                  <a:gd name="T88" fmla="*/ 232 w 2072"/>
                  <a:gd name="T89" fmla="*/ 685 h 2058"/>
                  <a:gd name="T90" fmla="*/ 270 w 2072"/>
                  <a:gd name="T91" fmla="*/ 649 h 2058"/>
                  <a:gd name="T92" fmla="*/ 992 w 2072"/>
                  <a:gd name="T93" fmla="*/ 0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2" h="2058">
                    <a:moveTo>
                      <a:pt x="992" y="0"/>
                    </a:moveTo>
                    <a:lnTo>
                      <a:pt x="2072" y="1204"/>
                    </a:lnTo>
                    <a:lnTo>
                      <a:pt x="1350" y="1852"/>
                    </a:lnTo>
                    <a:lnTo>
                      <a:pt x="1309" y="1886"/>
                    </a:lnTo>
                    <a:lnTo>
                      <a:pt x="1266" y="1916"/>
                    </a:lnTo>
                    <a:lnTo>
                      <a:pt x="1220" y="1945"/>
                    </a:lnTo>
                    <a:lnTo>
                      <a:pt x="1172" y="1970"/>
                    </a:lnTo>
                    <a:lnTo>
                      <a:pt x="1122" y="1993"/>
                    </a:lnTo>
                    <a:lnTo>
                      <a:pt x="1070" y="2011"/>
                    </a:lnTo>
                    <a:lnTo>
                      <a:pt x="1018" y="2027"/>
                    </a:lnTo>
                    <a:lnTo>
                      <a:pt x="964" y="2040"/>
                    </a:lnTo>
                    <a:lnTo>
                      <a:pt x="910" y="2050"/>
                    </a:lnTo>
                    <a:lnTo>
                      <a:pt x="856" y="2056"/>
                    </a:lnTo>
                    <a:lnTo>
                      <a:pt x="801" y="2058"/>
                    </a:lnTo>
                    <a:lnTo>
                      <a:pt x="747" y="2057"/>
                    </a:lnTo>
                    <a:lnTo>
                      <a:pt x="694" y="2052"/>
                    </a:lnTo>
                    <a:lnTo>
                      <a:pt x="642" y="2044"/>
                    </a:lnTo>
                    <a:lnTo>
                      <a:pt x="592" y="2032"/>
                    </a:lnTo>
                    <a:lnTo>
                      <a:pt x="542" y="2015"/>
                    </a:lnTo>
                    <a:lnTo>
                      <a:pt x="494" y="1995"/>
                    </a:lnTo>
                    <a:lnTo>
                      <a:pt x="449" y="1971"/>
                    </a:lnTo>
                    <a:lnTo>
                      <a:pt x="406" y="1943"/>
                    </a:lnTo>
                    <a:lnTo>
                      <a:pt x="367" y="1910"/>
                    </a:lnTo>
                    <a:lnTo>
                      <a:pt x="330" y="1874"/>
                    </a:lnTo>
                    <a:lnTo>
                      <a:pt x="138" y="1661"/>
                    </a:lnTo>
                    <a:lnTo>
                      <a:pt x="106" y="1620"/>
                    </a:lnTo>
                    <a:lnTo>
                      <a:pt x="77" y="1577"/>
                    </a:lnTo>
                    <a:lnTo>
                      <a:pt x="54" y="1532"/>
                    </a:lnTo>
                    <a:lnTo>
                      <a:pt x="35" y="1484"/>
                    </a:lnTo>
                    <a:lnTo>
                      <a:pt x="20" y="1435"/>
                    </a:lnTo>
                    <a:lnTo>
                      <a:pt x="9" y="1384"/>
                    </a:lnTo>
                    <a:lnTo>
                      <a:pt x="3" y="1331"/>
                    </a:lnTo>
                    <a:lnTo>
                      <a:pt x="0" y="1278"/>
                    </a:lnTo>
                    <a:lnTo>
                      <a:pt x="1" y="1225"/>
                    </a:lnTo>
                    <a:lnTo>
                      <a:pt x="6" y="1171"/>
                    </a:lnTo>
                    <a:lnTo>
                      <a:pt x="14" y="1117"/>
                    </a:lnTo>
                    <a:lnTo>
                      <a:pt x="26" y="1064"/>
                    </a:lnTo>
                    <a:lnTo>
                      <a:pt x="41" y="1011"/>
                    </a:lnTo>
                    <a:lnTo>
                      <a:pt x="60" y="959"/>
                    </a:lnTo>
                    <a:lnTo>
                      <a:pt x="81" y="908"/>
                    </a:lnTo>
                    <a:lnTo>
                      <a:pt x="106" y="860"/>
                    </a:lnTo>
                    <a:lnTo>
                      <a:pt x="133" y="813"/>
                    </a:lnTo>
                    <a:lnTo>
                      <a:pt x="164" y="768"/>
                    </a:lnTo>
                    <a:lnTo>
                      <a:pt x="197" y="725"/>
                    </a:lnTo>
                    <a:lnTo>
                      <a:pt x="232" y="685"/>
                    </a:lnTo>
                    <a:lnTo>
                      <a:pt x="270" y="649"/>
                    </a:lnTo>
                    <a:lnTo>
                      <a:pt x="992"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67" name="Freeform 19"/>
              <p:cNvSpPr/>
              <p:nvPr/>
            </p:nvSpPr>
            <p:spPr>
              <a:xfrm>
                <a:off x="4191000" y="1716088"/>
                <a:ext cx="111125" cy="141288"/>
              </a:xfrm>
              <a:custGeom>
                <a:avLst/>
                <a:gdLst>
                  <a:gd name="T0" fmla="*/ 754 w 984"/>
                  <a:gd name="T1" fmla="*/ 0 h 1236"/>
                  <a:gd name="T2" fmla="*/ 814 w 984"/>
                  <a:gd name="T3" fmla="*/ 66 h 1236"/>
                  <a:gd name="T4" fmla="*/ 853 w 984"/>
                  <a:gd name="T5" fmla="*/ 113 h 1236"/>
                  <a:gd name="T6" fmla="*/ 887 w 984"/>
                  <a:gd name="T7" fmla="*/ 162 h 1236"/>
                  <a:gd name="T8" fmla="*/ 915 w 984"/>
                  <a:gd name="T9" fmla="*/ 214 h 1236"/>
                  <a:gd name="T10" fmla="*/ 939 w 984"/>
                  <a:gd name="T11" fmla="*/ 267 h 1236"/>
                  <a:gd name="T12" fmla="*/ 957 w 984"/>
                  <a:gd name="T13" fmla="*/ 321 h 1236"/>
                  <a:gd name="T14" fmla="*/ 971 w 984"/>
                  <a:gd name="T15" fmla="*/ 377 h 1236"/>
                  <a:gd name="T16" fmla="*/ 980 w 984"/>
                  <a:gd name="T17" fmla="*/ 433 h 1236"/>
                  <a:gd name="T18" fmla="*/ 984 w 984"/>
                  <a:gd name="T19" fmla="*/ 490 h 1236"/>
                  <a:gd name="T20" fmla="*/ 983 w 984"/>
                  <a:gd name="T21" fmla="*/ 547 h 1236"/>
                  <a:gd name="T22" fmla="*/ 978 w 984"/>
                  <a:gd name="T23" fmla="*/ 603 h 1236"/>
                  <a:gd name="T24" fmla="*/ 968 w 984"/>
                  <a:gd name="T25" fmla="*/ 659 h 1236"/>
                  <a:gd name="T26" fmla="*/ 953 w 984"/>
                  <a:gd name="T27" fmla="*/ 714 h 1236"/>
                  <a:gd name="T28" fmla="*/ 933 w 984"/>
                  <a:gd name="T29" fmla="*/ 768 h 1236"/>
                  <a:gd name="T30" fmla="*/ 908 w 984"/>
                  <a:gd name="T31" fmla="*/ 819 h 1236"/>
                  <a:gd name="T32" fmla="*/ 880 w 984"/>
                  <a:gd name="T33" fmla="*/ 870 h 1236"/>
                  <a:gd name="T34" fmla="*/ 845 w 984"/>
                  <a:gd name="T35" fmla="*/ 918 h 1236"/>
                  <a:gd name="T36" fmla="*/ 806 w 984"/>
                  <a:gd name="T37" fmla="*/ 963 h 1236"/>
                  <a:gd name="T38" fmla="*/ 764 w 984"/>
                  <a:gd name="T39" fmla="*/ 1006 h 1236"/>
                  <a:gd name="T40" fmla="*/ 507 w 984"/>
                  <a:gd name="T41" fmla="*/ 1236 h 1236"/>
                  <a:gd name="T42" fmla="*/ 0 w 984"/>
                  <a:gd name="T43" fmla="*/ 671 h 1236"/>
                  <a:gd name="T44" fmla="*/ 180 w 984"/>
                  <a:gd name="T45" fmla="*/ 509 h 1236"/>
                  <a:gd name="T46" fmla="*/ 180 w 984"/>
                  <a:gd name="T47" fmla="*/ 507 h 1236"/>
                  <a:gd name="T48" fmla="*/ 205 w 984"/>
                  <a:gd name="T49" fmla="*/ 530 h 1236"/>
                  <a:gd name="T50" fmla="*/ 229 w 984"/>
                  <a:gd name="T51" fmla="*/ 548 h 1236"/>
                  <a:gd name="T52" fmla="*/ 254 w 984"/>
                  <a:gd name="T53" fmla="*/ 559 h 1236"/>
                  <a:gd name="T54" fmla="*/ 279 w 984"/>
                  <a:gd name="T55" fmla="*/ 566 h 1236"/>
                  <a:gd name="T56" fmla="*/ 303 w 984"/>
                  <a:gd name="T57" fmla="*/ 569 h 1236"/>
                  <a:gd name="T58" fmla="*/ 328 w 984"/>
                  <a:gd name="T59" fmla="*/ 568 h 1236"/>
                  <a:gd name="T60" fmla="*/ 350 w 984"/>
                  <a:gd name="T61" fmla="*/ 565 h 1236"/>
                  <a:gd name="T62" fmla="*/ 372 w 984"/>
                  <a:gd name="T63" fmla="*/ 559 h 1236"/>
                  <a:gd name="T64" fmla="*/ 391 w 984"/>
                  <a:gd name="T65" fmla="*/ 552 h 1236"/>
                  <a:gd name="T66" fmla="*/ 409 w 984"/>
                  <a:gd name="T67" fmla="*/ 545 h 1236"/>
                  <a:gd name="T68" fmla="*/ 423 w 984"/>
                  <a:gd name="T69" fmla="*/ 536 h 1236"/>
                  <a:gd name="T70" fmla="*/ 436 w 984"/>
                  <a:gd name="T71" fmla="*/ 529 h 1236"/>
                  <a:gd name="T72" fmla="*/ 445 w 984"/>
                  <a:gd name="T73" fmla="*/ 523 h 1236"/>
                  <a:gd name="T74" fmla="*/ 451 w 984"/>
                  <a:gd name="T75" fmla="*/ 519 h 1236"/>
                  <a:gd name="T76" fmla="*/ 453 w 984"/>
                  <a:gd name="T77" fmla="*/ 518 h 1236"/>
                  <a:gd name="T78" fmla="*/ 595 w 984"/>
                  <a:gd name="T79" fmla="*/ 391 h 1236"/>
                  <a:gd name="T80" fmla="*/ 618 w 984"/>
                  <a:gd name="T81" fmla="*/ 366 h 1236"/>
                  <a:gd name="T82" fmla="*/ 635 w 984"/>
                  <a:gd name="T83" fmla="*/ 342 h 1236"/>
                  <a:gd name="T84" fmla="*/ 647 w 984"/>
                  <a:gd name="T85" fmla="*/ 317 h 1236"/>
                  <a:gd name="T86" fmla="*/ 655 w 984"/>
                  <a:gd name="T87" fmla="*/ 293 h 1236"/>
                  <a:gd name="T88" fmla="*/ 659 w 984"/>
                  <a:gd name="T89" fmla="*/ 269 h 1236"/>
                  <a:gd name="T90" fmla="*/ 659 w 984"/>
                  <a:gd name="T91" fmla="*/ 246 h 1236"/>
                  <a:gd name="T92" fmla="*/ 656 w 984"/>
                  <a:gd name="T93" fmla="*/ 224 h 1236"/>
                  <a:gd name="T94" fmla="*/ 651 w 984"/>
                  <a:gd name="T95" fmla="*/ 203 h 1236"/>
                  <a:gd name="T96" fmla="*/ 644 w 984"/>
                  <a:gd name="T97" fmla="*/ 185 h 1236"/>
                  <a:gd name="T98" fmla="*/ 637 w 984"/>
                  <a:gd name="T99" fmla="*/ 169 h 1236"/>
                  <a:gd name="T100" fmla="*/ 630 w 984"/>
                  <a:gd name="T101" fmla="*/ 154 h 1236"/>
                  <a:gd name="T102" fmla="*/ 624 w 984"/>
                  <a:gd name="T103" fmla="*/ 142 h 1236"/>
                  <a:gd name="T104" fmla="*/ 618 w 984"/>
                  <a:gd name="T105" fmla="*/ 134 h 1236"/>
                  <a:gd name="T106" fmla="*/ 614 w 984"/>
                  <a:gd name="T107" fmla="*/ 128 h 1236"/>
                  <a:gd name="T108" fmla="*/ 613 w 984"/>
                  <a:gd name="T109" fmla="*/ 127 h 1236"/>
                  <a:gd name="T110" fmla="*/ 754 w 984"/>
                  <a:gd name="T11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4" h="1236">
                    <a:moveTo>
                      <a:pt x="754" y="0"/>
                    </a:moveTo>
                    <a:lnTo>
                      <a:pt x="814" y="66"/>
                    </a:lnTo>
                    <a:lnTo>
                      <a:pt x="853" y="113"/>
                    </a:lnTo>
                    <a:lnTo>
                      <a:pt x="887" y="162"/>
                    </a:lnTo>
                    <a:lnTo>
                      <a:pt x="915" y="214"/>
                    </a:lnTo>
                    <a:lnTo>
                      <a:pt x="939" y="267"/>
                    </a:lnTo>
                    <a:lnTo>
                      <a:pt x="957" y="321"/>
                    </a:lnTo>
                    <a:lnTo>
                      <a:pt x="971" y="377"/>
                    </a:lnTo>
                    <a:lnTo>
                      <a:pt x="980" y="433"/>
                    </a:lnTo>
                    <a:lnTo>
                      <a:pt x="984" y="490"/>
                    </a:lnTo>
                    <a:lnTo>
                      <a:pt x="983" y="547"/>
                    </a:lnTo>
                    <a:lnTo>
                      <a:pt x="978" y="603"/>
                    </a:lnTo>
                    <a:lnTo>
                      <a:pt x="968" y="659"/>
                    </a:lnTo>
                    <a:lnTo>
                      <a:pt x="953" y="714"/>
                    </a:lnTo>
                    <a:lnTo>
                      <a:pt x="933" y="768"/>
                    </a:lnTo>
                    <a:lnTo>
                      <a:pt x="908" y="819"/>
                    </a:lnTo>
                    <a:lnTo>
                      <a:pt x="880" y="870"/>
                    </a:lnTo>
                    <a:lnTo>
                      <a:pt x="845" y="918"/>
                    </a:lnTo>
                    <a:lnTo>
                      <a:pt x="806" y="963"/>
                    </a:lnTo>
                    <a:lnTo>
                      <a:pt x="764" y="1006"/>
                    </a:lnTo>
                    <a:lnTo>
                      <a:pt x="507" y="1236"/>
                    </a:lnTo>
                    <a:lnTo>
                      <a:pt x="0" y="671"/>
                    </a:lnTo>
                    <a:lnTo>
                      <a:pt x="180" y="509"/>
                    </a:lnTo>
                    <a:lnTo>
                      <a:pt x="180" y="507"/>
                    </a:lnTo>
                    <a:lnTo>
                      <a:pt x="205" y="530"/>
                    </a:lnTo>
                    <a:lnTo>
                      <a:pt x="229" y="548"/>
                    </a:lnTo>
                    <a:lnTo>
                      <a:pt x="254" y="559"/>
                    </a:lnTo>
                    <a:lnTo>
                      <a:pt x="279" y="566"/>
                    </a:lnTo>
                    <a:lnTo>
                      <a:pt x="303" y="569"/>
                    </a:lnTo>
                    <a:lnTo>
                      <a:pt x="328" y="568"/>
                    </a:lnTo>
                    <a:lnTo>
                      <a:pt x="350" y="565"/>
                    </a:lnTo>
                    <a:lnTo>
                      <a:pt x="372" y="559"/>
                    </a:lnTo>
                    <a:lnTo>
                      <a:pt x="391" y="552"/>
                    </a:lnTo>
                    <a:lnTo>
                      <a:pt x="409" y="545"/>
                    </a:lnTo>
                    <a:lnTo>
                      <a:pt x="423" y="536"/>
                    </a:lnTo>
                    <a:lnTo>
                      <a:pt x="436" y="529"/>
                    </a:lnTo>
                    <a:lnTo>
                      <a:pt x="445" y="523"/>
                    </a:lnTo>
                    <a:lnTo>
                      <a:pt x="451" y="519"/>
                    </a:lnTo>
                    <a:lnTo>
                      <a:pt x="453" y="518"/>
                    </a:lnTo>
                    <a:lnTo>
                      <a:pt x="595" y="391"/>
                    </a:lnTo>
                    <a:lnTo>
                      <a:pt x="618" y="366"/>
                    </a:lnTo>
                    <a:lnTo>
                      <a:pt x="635" y="342"/>
                    </a:lnTo>
                    <a:lnTo>
                      <a:pt x="647" y="317"/>
                    </a:lnTo>
                    <a:lnTo>
                      <a:pt x="655" y="293"/>
                    </a:lnTo>
                    <a:lnTo>
                      <a:pt x="659" y="269"/>
                    </a:lnTo>
                    <a:lnTo>
                      <a:pt x="659" y="246"/>
                    </a:lnTo>
                    <a:lnTo>
                      <a:pt x="656" y="224"/>
                    </a:lnTo>
                    <a:lnTo>
                      <a:pt x="651" y="203"/>
                    </a:lnTo>
                    <a:lnTo>
                      <a:pt x="644" y="185"/>
                    </a:lnTo>
                    <a:lnTo>
                      <a:pt x="637" y="169"/>
                    </a:lnTo>
                    <a:lnTo>
                      <a:pt x="630" y="154"/>
                    </a:lnTo>
                    <a:lnTo>
                      <a:pt x="624" y="142"/>
                    </a:lnTo>
                    <a:lnTo>
                      <a:pt x="618" y="134"/>
                    </a:lnTo>
                    <a:lnTo>
                      <a:pt x="614" y="128"/>
                    </a:lnTo>
                    <a:lnTo>
                      <a:pt x="613" y="127"/>
                    </a:lnTo>
                    <a:lnTo>
                      <a:pt x="754"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68" name="Freeform 20"/>
              <p:cNvSpPr/>
              <p:nvPr/>
            </p:nvSpPr>
            <p:spPr>
              <a:xfrm>
                <a:off x="4267200" y="1601788"/>
                <a:ext cx="61913" cy="114300"/>
              </a:xfrm>
              <a:custGeom>
                <a:avLst/>
                <a:gdLst>
                  <a:gd name="T0" fmla="*/ 351 w 546"/>
                  <a:gd name="T1" fmla="*/ 3 h 1016"/>
                  <a:gd name="T2" fmla="*/ 442 w 546"/>
                  <a:gd name="T3" fmla="*/ 23 h 1016"/>
                  <a:gd name="T4" fmla="*/ 538 w 546"/>
                  <a:gd name="T5" fmla="*/ 60 h 1016"/>
                  <a:gd name="T6" fmla="*/ 546 w 546"/>
                  <a:gd name="T7" fmla="*/ 72 h 1016"/>
                  <a:gd name="T8" fmla="*/ 540 w 546"/>
                  <a:gd name="T9" fmla="*/ 91 h 1016"/>
                  <a:gd name="T10" fmla="*/ 521 w 546"/>
                  <a:gd name="T11" fmla="*/ 113 h 1016"/>
                  <a:gd name="T12" fmla="*/ 499 w 546"/>
                  <a:gd name="T13" fmla="*/ 125 h 1016"/>
                  <a:gd name="T14" fmla="*/ 480 w 546"/>
                  <a:gd name="T15" fmla="*/ 125 h 1016"/>
                  <a:gd name="T16" fmla="*/ 386 w 546"/>
                  <a:gd name="T17" fmla="*/ 89 h 1016"/>
                  <a:gd name="T18" fmla="*/ 305 w 546"/>
                  <a:gd name="T19" fmla="*/ 72 h 1016"/>
                  <a:gd name="T20" fmla="*/ 235 w 546"/>
                  <a:gd name="T21" fmla="*/ 68 h 1016"/>
                  <a:gd name="T22" fmla="*/ 178 w 546"/>
                  <a:gd name="T23" fmla="*/ 75 h 1016"/>
                  <a:gd name="T24" fmla="*/ 136 w 546"/>
                  <a:gd name="T25" fmla="*/ 90 h 1016"/>
                  <a:gd name="T26" fmla="*/ 107 w 546"/>
                  <a:gd name="T27" fmla="*/ 111 h 1016"/>
                  <a:gd name="T28" fmla="*/ 88 w 546"/>
                  <a:gd name="T29" fmla="*/ 145 h 1016"/>
                  <a:gd name="T30" fmla="*/ 82 w 546"/>
                  <a:gd name="T31" fmla="*/ 191 h 1016"/>
                  <a:gd name="T32" fmla="*/ 93 w 546"/>
                  <a:gd name="T33" fmla="*/ 247 h 1016"/>
                  <a:gd name="T34" fmla="*/ 124 w 546"/>
                  <a:gd name="T35" fmla="*/ 310 h 1016"/>
                  <a:gd name="T36" fmla="*/ 180 w 546"/>
                  <a:gd name="T37" fmla="*/ 377 h 1016"/>
                  <a:gd name="T38" fmla="*/ 262 w 546"/>
                  <a:gd name="T39" fmla="*/ 449 h 1016"/>
                  <a:gd name="T40" fmla="*/ 330 w 546"/>
                  <a:gd name="T41" fmla="*/ 523 h 1016"/>
                  <a:gd name="T42" fmla="*/ 372 w 546"/>
                  <a:gd name="T43" fmla="*/ 594 h 1016"/>
                  <a:gd name="T44" fmla="*/ 389 w 546"/>
                  <a:gd name="T45" fmla="*/ 665 h 1016"/>
                  <a:gd name="T46" fmla="*/ 381 w 546"/>
                  <a:gd name="T47" fmla="*/ 733 h 1016"/>
                  <a:gd name="T48" fmla="*/ 347 w 546"/>
                  <a:gd name="T49" fmla="*/ 799 h 1016"/>
                  <a:gd name="T50" fmla="*/ 302 w 546"/>
                  <a:gd name="T51" fmla="*/ 856 h 1016"/>
                  <a:gd name="T52" fmla="*/ 253 w 546"/>
                  <a:gd name="T53" fmla="*/ 904 h 1016"/>
                  <a:gd name="T54" fmla="*/ 202 w 546"/>
                  <a:gd name="T55" fmla="*/ 944 h 1016"/>
                  <a:gd name="T56" fmla="*/ 154 w 546"/>
                  <a:gd name="T57" fmla="*/ 974 h 1016"/>
                  <a:gd name="T58" fmla="*/ 114 w 546"/>
                  <a:gd name="T59" fmla="*/ 996 h 1016"/>
                  <a:gd name="T60" fmla="*/ 85 w 546"/>
                  <a:gd name="T61" fmla="*/ 1011 h 1016"/>
                  <a:gd name="T62" fmla="*/ 71 w 546"/>
                  <a:gd name="T63" fmla="*/ 1016 h 1016"/>
                  <a:gd name="T64" fmla="*/ 5 w 546"/>
                  <a:gd name="T65" fmla="*/ 932 h 1016"/>
                  <a:gd name="T66" fmla="*/ 28 w 546"/>
                  <a:gd name="T67" fmla="*/ 923 h 1016"/>
                  <a:gd name="T68" fmla="*/ 57 w 546"/>
                  <a:gd name="T69" fmla="*/ 916 h 1016"/>
                  <a:gd name="T70" fmla="*/ 85 w 546"/>
                  <a:gd name="T71" fmla="*/ 911 h 1016"/>
                  <a:gd name="T72" fmla="*/ 134 w 546"/>
                  <a:gd name="T73" fmla="*/ 895 h 1016"/>
                  <a:gd name="T74" fmla="*/ 199 w 546"/>
                  <a:gd name="T75" fmla="*/ 862 h 1016"/>
                  <a:gd name="T76" fmla="*/ 242 w 546"/>
                  <a:gd name="T77" fmla="*/ 829 h 1016"/>
                  <a:gd name="T78" fmla="*/ 269 w 546"/>
                  <a:gd name="T79" fmla="*/ 802 h 1016"/>
                  <a:gd name="T80" fmla="*/ 281 w 546"/>
                  <a:gd name="T81" fmla="*/ 786 h 1016"/>
                  <a:gd name="T82" fmla="*/ 289 w 546"/>
                  <a:gd name="T83" fmla="*/ 773 h 1016"/>
                  <a:gd name="T84" fmla="*/ 301 w 546"/>
                  <a:gd name="T85" fmla="*/ 748 h 1016"/>
                  <a:gd name="T86" fmla="*/ 309 w 546"/>
                  <a:gd name="T87" fmla="*/ 717 h 1016"/>
                  <a:gd name="T88" fmla="*/ 308 w 546"/>
                  <a:gd name="T89" fmla="*/ 681 h 1016"/>
                  <a:gd name="T90" fmla="*/ 295 w 546"/>
                  <a:gd name="T91" fmla="*/ 639 h 1016"/>
                  <a:gd name="T92" fmla="*/ 268 w 546"/>
                  <a:gd name="T93" fmla="*/ 590 h 1016"/>
                  <a:gd name="T94" fmla="*/ 222 w 546"/>
                  <a:gd name="T95" fmla="*/ 535 h 1016"/>
                  <a:gd name="T96" fmla="*/ 155 w 546"/>
                  <a:gd name="T97" fmla="*/ 473 h 1016"/>
                  <a:gd name="T98" fmla="*/ 87 w 546"/>
                  <a:gd name="T99" fmla="*/ 407 h 1016"/>
                  <a:gd name="T100" fmla="*/ 39 w 546"/>
                  <a:gd name="T101" fmla="*/ 340 h 1016"/>
                  <a:gd name="T102" fmla="*/ 12 w 546"/>
                  <a:gd name="T103" fmla="*/ 272 h 1016"/>
                  <a:gd name="T104" fmla="*/ 8 w 546"/>
                  <a:gd name="T105" fmla="*/ 206 h 1016"/>
                  <a:gd name="T106" fmla="*/ 27 w 546"/>
                  <a:gd name="T107" fmla="*/ 144 h 1016"/>
                  <a:gd name="T108" fmla="*/ 67 w 546"/>
                  <a:gd name="T109" fmla="*/ 86 h 1016"/>
                  <a:gd name="T110" fmla="*/ 123 w 546"/>
                  <a:gd name="T111" fmla="*/ 41 h 1016"/>
                  <a:gd name="T112" fmla="*/ 190 w 546"/>
                  <a:gd name="T113" fmla="*/ 13 h 1016"/>
                  <a:gd name="T114" fmla="*/ 267 w 546"/>
                  <a:gd name="T115"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6" h="1016">
                    <a:moveTo>
                      <a:pt x="309" y="0"/>
                    </a:moveTo>
                    <a:lnTo>
                      <a:pt x="351" y="3"/>
                    </a:lnTo>
                    <a:lnTo>
                      <a:pt x="396" y="11"/>
                    </a:lnTo>
                    <a:lnTo>
                      <a:pt x="442" y="23"/>
                    </a:lnTo>
                    <a:lnTo>
                      <a:pt x="490" y="39"/>
                    </a:lnTo>
                    <a:lnTo>
                      <a:pt x="538" y="60"/>
                    </a:lnTo>
                    <a:lnTo>
                      <a:pt x="544" y="64"/>
                    </a:lnTo>
                    <a:lnTo>
                      <a:pt x="546" y="72"/>
                    </a:lnTo>
                    <a:lnTo>
                      <a:pt x="545" y="81"/>
                    </a:lnTo>
                    <a:lnTo>
                      <a:pt x="540" y="91"/>
                    </a:lnTo>
                    <a:lnTo>
                      <a:pt x="532" y="102"/>
                    </a:lnTo>
                    <a:lnTo>
                      <a:pt x="521" y="113"/>
                    </a:lnTo>
                    <a:lnTo>
                      <a:pt x="510" y="120"/>
                    </a:lnTo>
                    <a:lnTo>
                      <a:pt x="499" y="125"/>
                    </a:lnTo>
                    <a:lnTo>
                      <a:pt x="489" y="127"/>
                    </a:lnTo>
                    <a:lnTo>
                      <a:pt x="480" y="125"/>
                    </a:lnTo>
                    <a:lnTo>
                      <a:pt x="432" y="105"/>
                    </a:lnTo>
                    <a:lnTo>
                      <a:pt x="386" y="89"/>
                    </a:lnTo>
                    <a:lnTo>
                      <a:pt x="344" y="79"/>
                    </a:lnTo>
                    <a:lnTo>
                      <a:pt x="305" y="72"/>
                    </a:lnTo>
                    <a:lnTo>
                      <a:pt x="268" y="68"/>
                    </a:lnTo>
                    <a:lnTo>
                      <a:pt x="235" y="68"/>
                    </a:lnTo>
                    <a:lnTo>
                      <a:pt x="205" y="70"/>
                    </a:lnTo>
                    <a:lnTo>
                      <a:pt x="178" y="75"/>
                    </a:lnTo>
                    <a:lnTo>
                      <a:pt x="155" y="82"/>
                    </a:lnTo>
                    <a:lnTo>
                      <a:pt x="136" y="90"/>
                    </a:lnTo>
                    <a:lnTo>
                      <a:pt x="119" y="100"/>
                    </a:lnTo>
                    <a:lnTo>
                      <a:pt x="107" y="111"/>
                    </a:lnTo>
                    <a:lnTo>
                      <a:pt x="96" y="126"/>
                    </a:lnTo>
                    <a:lnTo>
                      <a:pt x="88" y="145"/>
                    </a:lnTo>
                    <a:lnTo>
                      <a:pt x="83" y="167"/>
                    </a:lnTo>
                    <a:lnTo>
                      <a:pt x="82" y="191"/>
                    </a:lnTo>
                    <a:lnTo>
                      <a:pt x="85" y="218"/>
                    </a:lnTo>
                    <a:lnTo>
                      <a:pt x="93" y="247"/>
                    </a:lnTo>
                    <a:lnTo>
                      <a:pt x="105" y="278"/>
                    </a:lnTo>
                    <a:lnTo>
                      <a:pt x="124" y="310"/>
                    </a:lnTo>
                    <a:lnTo>
                      <a:pt x="149" y="343"/>
                    </a:lnTo>
                    <a:lnTo>
                      <a:pt x="180" y="377"/>
                    </a:lnTo>
                    <a:lnTo>
                      <a:pt x="219" y="411"/>
                    </a:lnTo>
                    <a:lnTo>
                      <a:pt x="262" y="449"/>
                    </a:lnTo>
                    <a:lnTo>
                      <a:pt x="298" y="486"/>
                    </a:lnTo>
                    <a:lnTo>
                      <a:pt x="330" y="523"/>
                    </a:lnTo>
                    <a:lnTo>
                      <a:pt x="353" y="559"/>
                    </a:lnTo>
                    <a:lnTo>
                      <a:pt x="372" y="594"/>
                    </a:lnTo>
                    <a:lnTo>
                      <a:pt x="383" y="630"/>
                    </a:lnTo>
                    <a:lnTo>
                      <a:pt x="389" y="665"/>
                    </a:lnTo>
                    <a:lnTo>
                      <a:pt x="388" y="699"/>
                    </a:lnTo>
                    <a:lnTo>
                      <a:pt x="381" y="733"/>
                    </a:lnTo>
                    <a:lnTo>
                      <a:pt x="368" y="766"/>
                    </a:lnTo>
                    <a:lnTo>
                      <a:pt x="347" y="799"/>
                    </a:lnTo>
                    <a:lnTo>
                      <a:pt x="326" y="828"/>
                    </a:lnTo>
                    <a:lnTo>
                      <a:pt x="302" y="856"/>
                    </a:lnTo>
                    <a:lnTo>
                      <a:pt x="278" y="880"/>
                    </a:lnTo>
                    <a:lnTo>
                      <a:pt x="253" y="904"/>
                    </a:lnTo>
                    <a:lnTo>
                      <a:pt x="227" y="924"/>
                    </a:lnTo>
                    <a:lnTo>
                      <a:pt x="202" y="944"/>
                    </a:lnTo>
                    <a:lnTo>
                      <a:pt x="177" y="960"/>
                    </a:lnTo>
                    <a:lnTo>
                      <a:pt x="154" y="974"/>
                    </a:lnTo>
                    <a:lnTo>
                      <a:pt x="132" y="986"/>
                    </a:lnTo>
                    <a:lnTo>
                      <a:pt x="114" y="996"/>
                    </a:lnTo>
                    <a:lnTo>
                      <a:pt x="98" y="1005"/>
                    </a:lnTo>
                    <a:lnTo>
                      <a:pt x="85" y="1011"/>
                    </a:lnTo>
                    <a:lnTo>
                      <a:pt x="76" y="1015"/>
                    </a:lnTo>
                    <a:lnTo>
                      <a:pt x="71" y="1016"/>
                    </a:lnTo>
                    <a:lnTo>
                      <a:pt x="0" y="939"/>
                    </a:lnTo>
                    <a:lnTo>
                      <a:pt x="5" y="932"/>
                    </a:lnTo>
                    <a:lnTo>
                      <a:pt x="14" y="927"/>
                    </a:lnTo>
                    <a:lnTo>
                      <a:pt x="28" y="923"/>
                    </a:lnTo>
                    <a:lnTo>
                      <a:pt x="42" y="919"/>
                    </a:lnTo>
                    <a:lnTo>
                      <a:pt x="57" y="916"/>
                    </a:lnTo>
                    <a:lnTo>
                      <a:pt x="72" y="913"/>
                    </a:lnTo>
                    <a:lnTo>
                      <a:pt x="85" y="911"/>
                    </a:lnTo>
                    <a:lnTo>
                      <a:pt x="94" y="910"/>
                    </a:lnTo>
                    <a:lnTo>
                      <a:pt x="134" y="895"/>
                    </a:lnTo>
                    <a:lnTo>
                      <a:pt x="169" y="879"/>
                    </a:lnTo>
                    <a:lnTo>
                      <a:pt x="199" y="862"/>
                    </a:lnTo>
                    <a:lnTo>
                      <a:pt x="223" y="846"/>
                    </a:lnTo>
                    <a:lnTo>
                      <a:pt x="242" y="829"/>
                    </a:lnTo>
                    <a:lnTo>
                      <a:pt x="258" y="815"/>
                    </a:lnTo>
                    <a:lnTo>
                      <a:pt x="269" y="802"/>
                    </a:lnTo>
                    <a:lnTo>
                      <a:pt x="277" y="792"/>
                    </a:lnTo>
                    <a:lnTo>
                      <a:pt x="281" y="786"/>
                    </a:lnTo>
                    <a:lnTo>
                      <a:pt x="282" y="784"/>
                    </a:lnTo>
                    <a:lnTo>
                      <a:pt x="289" y="773"/>
                    </a:lnTo>
                    <a:lnTo>
                      <a:pt x="295" y="761"/>
                    </a:lnTo>
                    <a:lnTo>
                      <a:pt x="301" y="748"/>
                    </a:lnTo>
                    <a:lnTo>
                      <a:pt x="306" y="734"/>
                    </a:lnTo>
                    <a:lnTo>
                      <a:pt x="309" y="717"/>
                    </a:lnTo>
                    <a:lnTo>
                      <a:pt x="310" y="700"/>
                    </a:lnTo>
                    <a:lnTo>
                      <a:pt x="308" y="681"/>
                    </a:lnTo>
                    <a:lnTo>
                      <a:pt x="302" y="660"/>
                    </a:lnTo>
                    <a:lnTo>
                      <a:pt x="295" y="639"/>
                    </a:lnTo>
                    <a:lnTo>
                      <a:pt x="283" y="616"/>
                    </a:lnTo>
                    <a:lnTo>
                      <a:pt x="268" y="590"/>
                    </a:lnTo>
                    <a:lnTo>
                      <a:pt x="248" y="564"/>
                    </a:lnTo>
                    <a:lnTo>
                      <a:pt x="222" y="535"/>
                    </a:lnTo>
                    <a:lnTo>
                      <a:pt x="192" y="505"/>
                    </a:lnTo>
                    <a:lnTo>
                      <a:pt x="155" y="473"/>
                    </a:lnTo>
                    <a:lnTo>
                      <a:pt x="118" y="441"/>
                    </a:lnTo>
                    <a:lnTo>
                      <a:pt x="87" y="407"/>
                    </a:lnTo>
                    <a:lnTo>
                      <a:pt x="60" y="373"/>
                    </a:lnTo>
                    <a:lnTo>
                      <a:pt x="39" y="340"/>
                    </a:lnTo>
                    <a:lnTo>
                      <a:pt x="24" y="306"/>
                    </a:lnTo>
                    <a:lnTo>
                      <a:pt x="12" y="272"/>
                    </a:lnTo>
                    <a:lnTo>
                      <a:pt x="7" y="239"/>
                    </a:lnTo>
                    <a:lnTo>
                      <a:pt x="8" y="206"/>
                    </a:lnTo>
                    <a:lnTo>
                      <a:pt x="14" y="175"/>
                    </a:lnTo>
                    <a:lnTo>
                      <a:pt x="27" y="144"/>
                    </a:lnTo>
                    <a:lnTo>
                      <a:pt x="44" y="115"/>
                    </a:lnTo>
                    <a:lnTo>
                      <a:pt x="67" y="86"/>
                    </a:lnTo>
                    <a:lnTo>
                      <a:pt x="94" y="62"/>
                    </a:lnTo>
                    <a:lnTo>
                      <a:pt x="123" y="41"/>
                    </a:lnTo>
                    <a:lnTo>
                      <a:pt x="156" y="25"/>
                    </a:lnTo>
                    <a:lnTo>
                      <a:pt x="190" y="13"/>
                    </a:lnTo>
                    <a:lnTo>
                      <a:pt x="227" y="4"/>
                    </a:lnTo>
                    <a:lnTo>
                      <a:pt x="267" y="0"/>
                    </a:lnTo>
                    <a:lnTo>
                      <a:pt x="309"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69" name="Freeform 21"/>
              <p:cNvSpPr/>
              <p:nvPr/>
            </p:nvSpPr>
            <p:spPr>
              <a:xfrm>
                <a:off x="4211638" y="1727200"/>
                <a:ext cx="41275" cy="39688"/>
              </a:xfrm>
              <a:custGeom>
                <a:avLst/>
                <a:gdLst>
                  <a:gd name="T0" fmla="*/ 263 w 366"/>
                  <a:gd name="T1" fmla="*/ 0 h 351"/>
                  <a:gd name="T2" fmla="*/ 283 w 366"/>
                  <a:gd name="T3" fmla="*/ 3 h 351"/>
                  <a:gd name="T4" fmla="*/ 303 w 366"/>
                  <a:gd name="T5" fmla="*/ 11 h 351"/>
                  <a:gd name="T6" fmla="*/ 322 w 366"/>
                  <a:gd name="T7" fmla="*/ 22 h 351"/>
                  <a:gd name="T8" fmla="*/ 338 w 366"/>
                  <a:gd name="T9" fmla="*/ 37 h 351"/>
                  <a:gd name="T10" fmla="*/ 350 w 366"/>
                  <a:gd name="T11" fmla="*/ 54 h 351"/>
                  <a:gd name="T12" fmla="*/ 360 w 366"/>
                  <a:gd name="T13" fmla="*/ 75 h 351"/>
                  <a:gd name="T14" fmla="*/ 365 w 366"/>
                  <a:gd name="T15" fmla="*/ 95 h 351"/>
                  <a:gd name="T16" fmla="*/ 366 w 366"/>
                  <a:gd name="T17" fmla="*/ 115 h 351"/>
                  <a:gd name="T18" fmla="*/ 363 w 366"/>
                  <a:gd name="T19" fmla="*/ 136 h 351"/>
                  <a:gd name="T20" fmla="*/ 356 w 366"/>
                  <a:gd name="T21" fmla="*/ 156 h 351"/>
                  <a:gd name="T22" fmla="*/ 344 w 366"/>
                  <a:gd name="T23" fmla="*/ 175 h 351"/>
                  <a:gd name="T24" fmla="*/ 330 w 366"/>
                  <a:gd name="T25" fmla="*/ 191 h 351"/>
                  <a:gd name="T26" fmla="*/ 182 w 366"/>
                  <a:gd name="T27" fmla="*/ 323 h 351"/>
                  <a:gd name="T28" fmla="*/ 164 w 366"/>
                  <a:gd name="T29" fmla="*/ 336 h 351"/>
                  <a:gd name="T30" fmla="*/ 145 w 366"/>
                  <a:gd name="T31" fmla="*/ 346 h 351"/>
                  <a:gd name="T32" fmla="*/ 124 w 366"/>
                  <a:gd name="T33" fmla="*/ 351 h 351"/>
                  <a:gd name="T34" fmla="*/ 103 w 366"/>
                  <a:gd name="T35" fmla="*/ 351 h 351"/>
                  <a:gd name="T36" fmla="*/ 83 w 366"/>
                  <a:gd name="T37" fmla="*/ 348 h 351"/>
                  <a:gd name="T38" fmla="*/ 63 w 366"/>
                  <a:gd name="T39" fmla="*/ 340 h 351"/>
                  <a:gd name="T40" fmla="*/ 44 w 366"/>
                  <a:gd name="T41" fmla="*/ 330 h 351"/>
                  <a:gd name="T42" fmla="*/ 28 w 366"/>
                  <a:gd name="T43" fmla="*/ 315 h 351"/>
                  <a:gd name="T44" fmla="*/ 15 w 366"/>
                  <a:gd name="T45" fmla="*/ 297 h 351"/>
                  <a:gd name="T46" fmla="*/ 6 w 366"/>
                  <a:gd name="T47" fmla="*/ 277 h 351"/>
                  <a:gd name="T48" fmla="*/ 1 w 366"/>
                  <a:gd name="T49" fmla="*/ 257 h 351"/>
                  <a:gd name="T50" fmla="*/ 0 w 366"/>
                  <a:gd name="T51" fmla="*/ 236 h 351"/>
                  <a:gd name="T52" fmla="*/ 3 w 366"/>
                  <a:gd name="T53" fmla="*/ 215 h 351"/>
                  <a:gd name="T54" fmla="*/ 10 w 366"/>
                  <a:gd name="T55" fmla="*/ 196 h 351"/>
                  <a:gd name="T56" fmla="*/ 22 w 366"/>
                  <a:gd name="T57" fmla="*/ 178 h 351"/>
                  <a:gd name="T58" fmla="*/ 37 w 366"/>
                  <a:gd name="T59" fmla="*/ 161 h 351"/>
                  <a:gd name="T60" fmla="*/ 183 w 366"/>
                  <a:gd name="T61" fmla="*/ 29 h 351"/>
                  <a:gd name="T62" fmla="*/ 202 w 366"/>
                  <a:gd name="T63" fmla="*/ 16 h 351"/>
                  <a:gd name="T64" fmla="*/ 221 w 366"/>
                  <a:gd name="T65" fmla="*/ 7 h 351"/>
                  <a:gd name="T66" fmla="*/ 241 w 366"/>
                  <a:gd name="T67" fmla="*/ 1 h 351"/>
                  <a:gd name="T68" fmla="*/ 263 w 366"/>
                  <a:gd name="T6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351">
                    <a:moveTo>
                      <a:pt x="263" y="0"/>
                    </a:moveTo>
                    <a:lnTo>
                      <a:pt x="283" y="3"/>
                    </a:lnTo>
                    <a:lnTo>
                      <a:pt x="303" y="11"/>
                    </a:lnTo>
                    <a:lnTo>
                      <a:pt x="322" y="22"/>
                    </a:lnTo>
                    <a:lnTo>
                      <a:pt x="338" y="37"/>
                    </a:lnTo>
                    <a:lnTo>
                      <a:pt x="350" y="54"/>
                    </a:lnTo>
                    <a:lnTo>
                      <a:pt x="360" y="75"/>
                    </a:lnTo>
                    <a:lnTo>
                      <a:pt x="365" y="95"/>
                    </a:lnTo>
                    <a:lnTo>
                      <a:pt x="366" y="115"/>
                    </a:lnTo>
                    <a:lnTo>
                      <a:pt x="363" y="136"/>
                    </a:lnTo>
                    <a:lnTo>
                      <a:pt x="356" y="156"/>
                    </a:lnTo>
                    <a:lnTo>
                      <a:pt x="344" y="175"/>
                    </a:lnTo>
                    <a:lnTo>
                      <a:pt x="330" y="191"/>
                    </a:lnTo>
                    <a:lnTo>
                      <a:pt x="182" y="323"/>
                    </a:lnTo>
                    <a:lnTo>
                      <a:pt x="164" y="336"/>
                    </a:lnTo>
                    <a:lnTo>
                      <a:pt x="145" y="346"/>
                    </a:lnTo>
                    <a:lnTo>
                      <a:pt x="124" y="351"/>
                    </a:lnTo>
                    <a:lnTo>
                      <a:pt x="103" y="351"/>
                    </a:lnTo>
                    <a:lnTo>
                      <a:pt x="83" y="348"/>
                    </a:lnTo>
                    <a:lnTo>
                      <a:pt x="63" y="340"/>
                    </a:lnTo>
                    <a:lnTo>
                      <a:pt x="44" y="330"/>
                    </a:lnTo>
                    <a:lnTo>
                      <a:pt x="28" y="315"/>
                    </a:lnTo>
                    <a:lnTo>
                      <a:pt x="15" y="297"/>
                    </a:lnTo>
                    <a:lnTo>
                      <a:pt x="6" y="277"/>
                    </a:lnTo>
                    <a:lnTo>
                      <a:pt x="1" y="257"/>
                    </a:lnTo>
                    <a:lnTo>
                      <a:pt x="0" y="236"/>
                    </a:lnTo>
                    <a:lnTo>
                      <a:pt x="3" y="215"/>
                    </a:lnTo>
                    <a:lnTo>
                      <a:pt x="10" y="196"/>
                    </a:lnTo>
                    <a:lnTo>
                      <a:pt x="22" y="178"/>
                    </a:lnTo>
                    <a:lnTo>
                      <a:pt x="37" y="161"/>
                    </a:lnTo>
                    <a:lnTo>
                      <a:pt x="183" y="29"/>
                    </a:lnTo>
                    <a:lnTo>
                      <a:pt x="202" y="16"/>
                    </a:lnTo>
                    <a:lnTo>
                      <a:pt x="221" y="7"/>
                    </a:lnTo>
                    <a:lnTo>
                      <a:pt x="241" y="1"/>
                    </a:lnTo>
                    <a:lnTo>
                      <a:pt x="263"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grpSp>
        <p:sp>
          <p:nvSpPr>
            <p:cNvPr id="70" name="직사각형 25"/>
            <p:cNvSpPr/>
            <p:nvPr/>
          </p:nvSpPr>
          <p:spPr>
            <a:xfrm>
              <a:off x="3980677" y="2859847"/>
              <a:ext cx="1840669" cy="1656607"/>
            </a:xfrm>
            <a:prstGeom prst="rect">
              <a:avLst/>
            </a:prstGeom>
          </p:spPr>
          <p:txBody>
            <a:bodyPr wrap="square">
              <a:spAutoFit/>
            </a:bodyPr>
            <a:lstStyle/>
            <a:p>
              <a:pPr algn="ctr">
                <a:lnSpc>
                  <a:spcPct val="150000"/>
                </a:lnSpc>
                <a:defRPr/>
              </a:pPr>
              <a:r>
                <a:rPr lang="en-US" altLang="ko-KR" sz="2000" b="1">
                  <a:solidFill>
                    <a:prstClr val="white"/>
                  </a:solidFill>
                </a:rPr>
                <a:t>Ensemble &amp;</a:t>
              </a:r>
            </a:p>
            <a:p>
              <a:pPr algn="ctr">
                <a:lnSpc>
                  <a:spcPct val="150000"/>
                </a:lnSpc>
                <a:defRPr/>
              </a:pPr>
              <a:r>
                <a:rPr lang="en-US" altLang="ko-KR" sz="2000" b="1">
                  <a:solidFill>
                    <a:prstClr val="white"/>
                  </a:solidFill>
                </a:rPr>
                <a:t>Random Forest</a:t>
              </a:r>
            </a:p>
          </p:txBody>
        </p:sp>
        <p:sp>
          <p:nvSpPr>
            <p:cNvPr id="71" name="직사각형 26"/>
            <p:cNvSpPr/>
            <p:nvPr/>
          </p:nvSpPr>
          <p:spPr>
            <a:xfrm>
              <a:off x="5981702" y="3014206"/>
              <a:ext cx="1747315" cy="1134438"/>
            </a:xfrm>
            <a:prstGeom prst="rect">
              <a:avLst/>
            </a:prstGeom>
          </p:spPr>
          <p:txBody>
            <a:bodyPr wrap="square">
              <a:spAutoFit/>
            </a:bodyPr>
            <a:lstStyle/>
            <a:p>
              <a:pPr algn="ctr">
                <a:lnSpc>
                  <a:spcPct val="150000"/>
                </a:lnSpc>
                <a:defRPr/>
              </a:pPr>
              <a:r>
                <a:rPr lang="en-US" altLang="ko-KR" sz="2000" b="1">
                  <a:solidFill>
                    <a:prstClr val="white"/>
                  </a:solidFill>
                </a:rPr>
                <a:t>  Bagging &amp; Boosting</a:t>
              </a:r>
            </a:p>
          </p:txBody>
        </p:sp>
        <p:sp>
          <p:nvSpPr>
            <p:cNvPr id="72" name="직사각형 27"/>
            <p:cNvSpPr/>
            <p:nvPr/>
          </p:nvSpPr>
          <p:spPr>
            <a:xfrm>
              <a:off x="8402700" y="3015826"/>
              <a:ext cx="1747316" cy="619060"/>
            </a:xfrm>
            <a:prstGeom prst="rect">
              <a:avLst/>
            </a:prstGeom>
          </p:spPr>
          <p:txBody>
            <a:bodyPr wrap="square">
              <a:spAutoFit/>
            </a:bodyPr>
            <a:lstStyle/>
            <a:p>
              <a:pPr algn="ctr">
                <a:lnSpc>
                  <a:spcPct val="150000"/>
                </a:lnSpc>
                <a:defRPr/>
              </a:pPr>
              <a:r>
                <a:rPr lang="en-US" altLang="ko-KR" sz="2000" b="1">
                  <a:solidFill>
                    <a:prstClr val="white"/>
                  </a:solidFill>
                </a:rPr>
                <a:t>Code</a:t>
              </a:r>
            </a:p>
          </p:txBody>
        </p:sp>
        <p:grpSp>
          <p:nvGrpSpPr>
            <p:cNvPr id="73" name="Group 20"/>
            <p:cNvGrpSpPr>
              <a:grpSpLocks noChangeAspect="1"/>
            </p:cNvGrpSpPr>
            <p:nvPr/>
          </p:nvGrpSpPr>
          <p:grpSpPr>
            <a:xfrm>
              <a:off x="4898365" y="2305335"/>
              <a:ext cx="392827" cy="535835"/>
              <a:chOff x="2597" y="4163"/>
              <a:chExt cx="217" cy="296"/>
            </a:xfrm>
            <a:solidFill>
              <a:schemeClr val="bg1"/>
            </a:solidFill>
          </p:grpSpPr>
          <p:sp>
            <p:nvSpPr>
              <p:cNvPr id="74" name="Freeform 22"/>
              <p:cNvSpPr>
                <a:spLocks noEditPoints="1"/>
              </p:cNvSpPr>
              <p:nvPr/>
            </p:nvSpPr>
            <p:spPr>
              <a:xfrm>
                <a:off x="2630" y="4163"/>
                <a:ext cx="151" cy="176"/>
              </a:xfrm>
              <a:custGeom>
                <a:avLst/>
                <a:gdLst>
                  <a:gd name="T0" fmla="*/ 410 w 1662"/>
                  <a:gd name="T1" fmla="*/ 645 h 1942"/>
                  <a:gd name="T2" fmla="*/ 309 w 1662"/>
                  <a:gd name="T3" fmla="*/ 847 h 1942"/>
                  <a:gd name="T4" fmla="*/ 255 w 1662"/>
                  <a:gd name="T5" fmla="*/ 1023 h 1942"/>
                  <a:gd name="T6" fmla="*/ 263 w 1662"/>
                  <a:gd name="T7" fmla="*/ 1206 h 1942"/>
                  <a:gd name="T8" fmla="*/ 347 w 1662"/>
                  <a:gd name="T9" fmla="*/ 1429 h 1942"/>
                  <a:gd name="T10" fmla="*/ 476 w 1662"/>
                  <a:gd name="T11" fmla="*/ 1620 h 1942"/>
                  <a:gd name="T12" fmla="*/ 638 w 1662"/>
                  <a:gd name="T13" fmla="*/ 1753 h 1942"/>
                  <a:gd name="T14" fmla="*/ 825 w 1662"/>
                  <a:gd name="T15" fmla="*/ 1803 h 1942"/>
                  <a:gd name="T16" fmla="*/ 1013 w 1662"/>
                  <a:gd name="T17" fmla="*/ 1753 h 1942"/>
                  <a:gd name="T18" fmla="*/ 1176 w 1662"/>
                  <a:gd name="T19" fmla="*/ 1619 h 1942"/>
                  <a:gd name="T20" fmla="*/ 1305 w 1662"/>
                  <a:gd name="T21" fmla="*/ 1428 h 1942"/>
                  <a:gd name="T22" fmla="*/ 1388 w 1662"/>
                  <a:gd name="T23" fmla="*/ 1205 h 1942"/>
                  <a:gd name="T24" fmla="*/ 1418 w 1662"/>
                  <a:gd name="T25" fmla="*/ 974 h 1942"/>
                  <a:gd name="T26" fmla="*/ 1266 w 1662"/>
                  <a:gd name="T27" fmla="*/ 836 h 1942"/>
                  <a:gd name="T28" fmla="*/ 1012 w 1662"/>
                  <a:gd name="T29" fmla="*/ 794 h 1942"/>
                  <a:gd name="T30" fmla="*/ 806 w 1662"/>
                  <a:gd name="T31" fmla="*/ 713 h 1942"/>
                  <a:gd name="T32" fmla="*/ 646 w 1662"/>
                  <a:gd name="T33" fmla="*/ 610 h 1942"/>
                  <a:gd name="T34" fmla="*/ 526 w 1662"/>
                  <a:gd name="T35" fmla="*/ 499 h 1942"/>
                  <a:gd name="T36" fmla="*/ 944 w 1662"/>
                  <a:gd name="T37" fmla="*/ 23 h 1942"/>
                  <a:gd name="T38" fmla="*/ 1152 w 1662"/>
                  <a:gd name="T39" fmla="*/ 118 h 1942"/>
                  <a:gd name="T40" fmla="*/ 1271 w 1662"/>
                  <a:gd name="T41" fmla="*/ 205 h 1942"/>
                  <a:gd name="T42" fmla="*/ 1388 w 1662"/>
                  <a:gd name="T43" fmla="*/ 323 h 1942"/>
                  <a:gd name="T44" fmla="*/ 1455 w 1662"/>
                  <a:gd name="T45" fmla="*/ 429 h 1942"/>
                  <a:gd name="T46" fmla="*/ 1524 w 1662"/>
                  <a:gd name="T47" fmla="*/ 626 h 1942"/>
                  <a:gd name="T48" fmla="*/ 1555 w 1662"/>
                  <a:gd name="T49" fmla="*/ 892 h 1942"/>
                  <a:gd name="T50" fmla="*/ 1619 w 1662"/>
                  <a:gd name="T51" fmla="*/ 939 h 1942"/>
                  <a:gd name="T52" fmla="*/ 1657 w 1662"/>
                  <a:gd name="T53" fmla="*/ 1032 h 1942"/>
                  <a:gd name="T54" fmla="*/ 1655 w 1662"/>
                  <a:gd name="T55" fmla="*/ 1183 h 1942"/>
                  <a:gd name="T56" fmla="*/ 1611 w 1662"/>
                  <a:gd name="T57" fmla="*/ 1304 h 1942"/>
                  <a:gd name="T58" fmla="*/ 1537 w 1662"/>
                  <a:gd name="T59" fmla="*/ 1372 h 1942"/>
                  <a:gd name="T60" fmla="*/ 1445 w 1662"/>
                  <a:gd name="T61" fmla="*/ 1454 h 1942"/>
                  <a:gd name="T62" fmla="*/ 1313 w 1662"/>
                  <a:gd name="T63" fmla="*/ 1670 h 1942"/>
                  <a:gd name="T64" fmla="*/ 1141 w 1662"/>
                  <a:gd name="T65" fmla="*/ 1836 h 1942"/>
                  <a:gd name="T66" fmla="*/ 937 w 1662"/>
                  <a:gd name="T67" fmla="*/ 1930 h 1942"/>
                  <a:gd name="T68" fmla="*/ 714 w 1662"/>
                  <a:gd name="T69" fmla="*/ 1930 h 1942"/>
                  <a:gd name="T70" fmla="*/ 510 w 1662"/>
                  <a:gd name="T71" fmla="*/ 1836 h 1942"/>
                  <a:gd name="T72" fmla="*/ 337 w 1662"/>
                  <a:gd name="T73" fmla="*/ 1669 h 1942"/>
                  <a:gd name="T74" fmla="*/ 205 w 1662"/>
                  <a:gd name="T75" fmla="*/ 1452 h 1942"/>
                  <a:gd name="T76" fmla="*/ 111 w 1662"/>
                  <a:gd name="T77" fmla="*/ 1364 h 1942"/>
                  <a:gd name="T78" fmla="*/ 39 w 1662"/>
                  <a:gd name="T79" fmla="*/ 1284 h 1942"/>
                  <a:gd name="T80" fmla="*/ 2 w 1662"/>
                  <a:gd name="T81" fmla="*/ 1143 h 1942"/>
                  <a:gd name="T82" fmla="*/ 9 w 1662"/>
                  <a:gd name="T83" fmla="*/ 1009 h 1942"/>
                  <a:gd name="T84" fmla="*/ 50 w 1662"/>
                  <a:gd name="T85" fmla="*/ 930 h 1942"/>
                  <a:gd name="T86" fmla="*/ 98 w 1662"/>
                  <a:gd name="T87" fmla="*/ 851 h 1942"/>
                  <a:gd name="T88" fmla="*/ 85 w 1662"/>
                  <a:gd name="T89" fmla="*/ 643 h 1942"/>
                  <a:gd name="T90" fmla="*/ 120 w 1662"/>
                  <a:gd name="T91" fmla="*/ 487 h 1942"/>
                  <a:gd name="T92" fmla="*/ 183 w 1662"/>
                  <a:gd name="T93" fmla="*/ 377 h 1942"/>
                  <a:gd name="T94" fmla="*/ 257 w 1662"/>
                  <a:gd name="T95" fmla="*/ 305 h 1942"/>
                  <a:gd name="T96" fmla="*/ 319 w 1662"/>
                  <a:gd name="T97" fmla="*/ 266 h 1942"/>
                  <a:gd name="T98" fmla="*/ 352 w 1662"/>
                  <a:gd name="T99" fmla="*/ 246 h 1942"/>
                  <a:gd name="T100" fmla="*/ 390 w 1662"/>
                  <a:gd name="T101" fmla="*/ 196 h 1942"/>
                  <a:gd name="T102" fmla="*/ 459 w 1662"/>
                  <a:gd name="T103" fmla="*/ 127 h 1942"/>
                  <a:gd name="T104" fmla="*/ 559 w 1662"/>
                  <a:gd name="T105" fmla="*/ 57 h 1942"/>
                  <a:gd name="T106" fmla="*/ 690 w 1662"/>
                  <a:gd name="T107" fmla="*/ 10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1942">
                    <a:moveTo>
                      <a:pt x="526" y="499"/>
                    </a:moveTo>
                    <a:lnTo>
                      <a:pt x="484" y="546"/>
                    </a:lnTo>
                    <a:lnTo>
                      <a:pt x="445" y="595"/>
                    </a:lnTo>
                    <a:lnTo>
                      <a:pt x="410" y="645"/>
                    </a:lnTo>
                    <a:lnTo>
                      <a:pt x="379" y="696"/>
                    </a:lnTo>
                    <a:lnTo>
                      <a:pt x="352" y="747"/>
                    </a:lnTo>
                    <a:lnTo>
                      <a:pt x="329" y="797"/>
                    </a:lnTo>
                    <a:lnTo>
                      <a:pt x="309" y="847"/>
                    </a:lnTo>
                    <a:lnTo>
                      <a:pt x="291" y="895"/>
                    </a:lnTo>
                    <a:lnTo>
                      <a:pt x="277" y="941"/>
                    </a:lnTo>
                    <a:lnTo>
                      <a:pt x="264" y="984"/>
                    </a:lnTo>
                    <a:lnTo>
                      <a:pt x="255" y="1023"/>
                    </a:lnTo>
                    <a:lnTo>
                      <a:pt x="247" y="1059"/>
                    </a:lnTo>
                    <a:lnTo>
                      <a:pt x="241" y="1091"/>
                    </a:lnTo>
                    <a:lnTo>
                      <a:pt x="250" y="1148"/>
                    </a:lnTo>
                    <a:lnTo>
                      <a:pt x="263" y="1206"/>
                    </a:lnTo>
                    <a:lnTo>
                      <a:pt x="280" y="1263"/>
                    </a:lnTo>
                    <a:lnTo>
                      <a:pt x="299" y="1320"/>
                    </a:lnTo>
                    <a:lnTo>
                      <a:pt x="322" y="1375"/>
                    </a:lnTo>
                    <a:lnTo>
                      <a:pt x="347" y="1429"/>
                    </a:lnTo>
                    <a:lnTo>
                      <a:pt x="375" y="1480"/>
                    </a:lnTo>
                    <a:lnTo>
                      <a:pt x="406" y="1530"/>
                    </a:lnTo>
                    <a:lnTo>
                      <a:pt x="440" y="1576"/>
                    </a:lnTo>
                    <a:lnTo>
                      <a:pt x="476" y="1620"/>
                    </a:lnTo>
                    <a:lnTo>
                      <a:pt x="513" y="1659"/>
                    </a:lnTo>
                    <a:lnTo>
                      <a:pt x="553" y="1695"/>
                    </a:lnTo>
                    <a:lnTo>
                      <a:pt x="594" y="1726"/>
                    </a:lnTo>
                    <a:lnTo>
                      <a:pt x="638" y="1753"/>
                    </a:lnTo>
                    <a:lnTo>
                      <a:pt x="683" y="1774"/>
                    </a:lnTo>
                    <a:lnTo>
                      <a:pt x="729" y="1789"/>
                    </a:lnTo>
                    <a:lnTo>
                      <a:pt x="777" y="1800"/>
                    </a:lnTo>
                    <a:lnTo>
                      <a:pt x="825" y="1803"/>
                    </a:lnTo>
                    <a:lnTo>
                      <a:pt x="875" y="1800"/>
                    </a:lnTo>
                    <a:lnTo>
                      <a:pt x="922" y="1789"/>
                    </a:lnTo>
                    <a:lnTo>
                      <a:pt x="968" y="1774"/>
                    </a:lnTo>
                    <a:lnTo>
                      <a:pt x="1013" y="1753"/>
                    </a:lnTo>
                    <a:lnTo>
                      <a:pt x="1056" y="1726"/>
                    </a:lnTo>
                    <a:lnTo>
                      <a:pt x="1099" y="1695"/>
                    </a:lnTo>
                    <a:lnTo>
                      <a:pt x="1139" y="1659"/>
                    </a:lnTo>
                    <a:lnTo>
                      <a:pt x="1176" y="1619"/>
                    </a:lnTo>
                    <a:lnTo>
                      <a:pt x="1212" y="1576"/>
                    </a:lnTo>
                    <a:lnTo>
                      <a:pt x="1245" y="1529"/>
                    </a:lnTo>
                    <a:lnTo>
                      <a:pt x="1276" y="1480"/>
                    </a:lnTo>
                    <a:lnTo>
                      <a:pt x="1305" y="1428"/>
                    </a:lnTo>
                    <a:lnTo>
                      <a:pt x="1330" y="1374"/>
                    </a:lnTo>
                    <a:lnTo>
                      <a:pt x="1353" y="1319"/>
                    </a:lnTo>
                    <a:lnTo>
                      <a:pt x="1372" y="1262"/>
                    </a:lnTo>
                    <a:lnTo>
                      <a:pt x="1388" y="1205"/>
                    </a:lnTo>
                    <a:lnTo>
                      <a:pt x="1401" y="1147"/>
                    </a:lnTo>
                    <a:lnTo>
                      <a:pt x="1411" y="1089"/>
                    </a:lnTo>
                    <a:lnTo>
                      <a:pt x="1416" y="1032"/>
                    </a:lnTo>
                    <a:lnTo>
                      <a:pt x="1418" y="974"/>
                    </a:lnTo>
                    <a:lnTo>
                      <a:pt x="1417" y="904"/>
                    </a:lnTo>
                    <a:lnTo>
                      <a:pt x="1414" y="838"/>
                    </a:lnTo>
                    <a:lnTo>
                      <a:pt x="1339" y="839"/>
                    </a:lnTo>
                    <a:lnTo>
                      <a:pt x="1266" y="836"/>
                    </a:lnTo>
                    <a:lnTo>
                      <a:pt x="1198" y="830"/>
                    </a:lnTo>
                    <a:lnTo>
                      <a:pt x="1133" y="820"/>
                    </a:lnTo>
                    <a:lnTo>
                      <a:pt x="1070" y="808"/>
                    </a:lnTo>
                    <a:lnTo>
                      <a:pt x="1012" y="794"/>
                    </a:lnTo>
                    <a:lnTo>
                      <a:pt x="956" y="777"/>
                    </a:lnTo>
                    <a:lnTo>
                      <a:pt x="903" y="757"/>
                    </a:lnTo>
                    <a:lnTo>
                      <a:pt x="853" y="737"/>
                    </a:lnTo>
                    <a:lnTo>
                      <a:pt x="806" y="713"/>
                    </a:lnTo>
                    <a:lnTo>
                      <a:pt x="762" y="690"/>
                    </a:lnTo>
                    <a:lnTo>
                      <a:pt x="721" y="664"/>
                    </a:lnTo>
                    <a:lnTo>
                      <a:pt x="682" y="638"/>
                    </a:lnTo>
                    <a:lnTo>
                      <a:pt x="646" y="610"/>
                    </a:lnTo>
                    <a:lnTo>
                      <a:pt x="612" y="583"/>
                    </a:lnTo>
                    <a:lnTo>
                      <a:pt x="581" y="555"/>
                    </a:lnTo>
                    <a:lnTo>
                      <a:pt x="552" y="527"/>
                    </a:lnTo>
                    <a:lnTo>
                      <a:pt x="526" y="499"/>
                    </a:lnTo>
                    <a:close/>
                    <a:moveTo>
                      <a:pt x="808" y="0"/>
                    </a:moveTo>
                    <a:lnTo>
                      <a:pt x="851" y="3"/>
                    </a:lnTo>
                    <a:lnTo>
                      <a:pt x="897" y="11"/>
                    </a:lnTo>
                    <a:lnTo>
                      <a:pt x="944" y="23"/>
                    </a:lnTo>
                    <a:lnTo>
                      <a:pt x="993" y="39"/>
                    </a:lnTo>
                    <a:lnTo>
                      <a:pt x="1044" y="60"/>
                    </a:lnTo>
                    <a:lnTo>
                      <a:pt x="1097" y="86"/>
                    </a:lnTo>
                    <a:lnTo>
                      <a:pt x="1152" y="118"/>
                    </a:lnTo>
                    <a:lnTo>
                      <a:pt x="1179" y="135"/>
                    </a:lnTo>
                    <a:lnTo>
                      <a:pt x="1208" y="155"/>
                    </a:lnTo>
                    <a:lnTo>
                      <a:pt x="1239" y="179"/>
                    </a:lnTo>
                    <a:lnTo>
                      <a:pt x="1271" y="205"/>
                    </a:lnTo>
                    <a:lnTo>
                      <a:pt x="1304" y="233"/>
                    </a:lnTo>
                    <a:lnTo>
                      <a:pt x="1334" y="261"/>
                    </a:lnTo>
                    <a:lnTo>
                      <a:pt x="1363" y="292"/>
                    </a:lnTo>
                    <a:lnTo>
                      <a:pt x="1388" y="323"/>
                    </a:lnTo>
                    <a:lnTo>
                      <a:pt x="1409" y="353"/>
                    </a:lnTo>
                    <a:lnTo>
                      <a:pt x="1409" y="353"/>
                    </a:lnTo>
                    <a:lnTo>
                      <a:pt x="1433" y="389"/>
                    </a:lnTo>
                    <a:lnTo>
                      <a:pt x="1455" y="429"/>
                    </a:lnTo>
                    <a:lnTo>
                      <a:pt x="1475" y="472"/>
                    </a:lnTo>
                    <a:lnTo>
                      <a:pt x="1493" y="519"/>
                    </a:lnTo>
                    <a:lnTo>
                      <a:pt x="1509" y="570"/>
                    </a:lnTo>
                    <a:lnTo>
                      <a:pt x="1524" y="626"/>
                    </a:lnTo>
                    <a:lnTo>
                      <a:pt x="1535" y="685"/>
                    </a:lnTo>
                    <a:lnTo>
                      <a:pt x="1545" y="749"/>
                    </a:lnTo>
                    <a:lnTo>
                      <a:pt x="1551" y="817"/>
                    </a:lnTo>
                    <a:lnTo>
                      <a:pt x="1555" y="892"/>
                    </a:lnTo>
                    <a:lnTo>
                      <a:pt x="1573" y="900"/>
                    </a:lnTo>
                    <a:lnTo>
                      <a:pt x="1590" y="910"/>
                    </a:lnTo>
                    <a:lnTo>
                      <a:pt x="1605" y="922"/>
                    </a:lnTo>
                    <a:lnTo>
                      <a:pt x="1619" y="939"/>
                    </a:lnTo>
                    <a:lnTo>
                      <a:pt x="1632" y="957"/>
                    </a:lnTo>
                    <a:lnTo>
                      <a:pt x="1642" y="979"/>
                    </a:lnTo>
                    <a:lnTo>
                      <a:pt x="1651" y="1003"/>
                    </a:lnTo>
                    <a:lnTo>
                      <a:pt x="1657" y="1032"/>
                    </a:lnTo>
                    <a:lnTo>
                      <a:pt x="1661" y="1064"/>
                    </a:lnTo>
                    <a:lnTo>
                      <a:pt x="1662" y="1102"/>
                    </a:lnTo>
                    <a:lnTo>
                      <a:pt x="1660" y="1143"/>
                    </a:lnTo>
                    <a:lnTo>
                      <a:pt x="1655" y="1183"/>
                    </a:lnTo>
                    <a:lnTo>
                      <a:pt x="1648" y="1218"/>
                    </a:lnTo>
                    <a:lnTo>
                      <a:pt x="1638" y="1250"/>
                    </a:lnTo>
                    <a:lnTo>
                      <a:pt x="1625" y="1278"/>
                    </a:lnTo>
                    <a:lnTo>
                      <a:pt x="1611" y="1304"/>
                    </a:lnTo>
                    <a:lnTo>
                      <a:pt x="1595" y="1325"/>
                    </a:lnTo>
                    <a:lnTo>
                      <a:pt x="1577" y="1344"/>
                    </a:lnTo>
                    <a:lnTo>
                      <a:pt x="1558" y="1360"/>
                    </a:lnTo>
                    <a:lnTo>
                      <a:pt x="1537" y="1372"/>
                    </a:lnTo>
                    <a:lnTo>
                      <a:pt x="1515" y="1382"/>
                    </a:lnTo>
                    <a:lnTo>
                      <a:pt x="1493" y="1390"/>
                    </a:lnTo>
                    <a:lnTo>
                      <a:pt x="1471" y="1395"/>
                    </a:lnTo>
                    <a:lnTo>
                      <a:pt x="1445" y="1454"/>
                    </a:lnTo>
                    <a:lnTo>
                      <a:pt x="1416" y="1512"/>
                    </a:lnTo>
                    <a:lnTo>
                      <a:pt x="1385" y="1567"/>
                    </a:lnTo>
                    <a:lnTo>
                      <a:pt x="1350" y="1620"/>
                    </a:lnTo>
                    <a:lnTo>
                      <a:pt x="1313" y="1670"/>
                    </a:lnTo>
                    <a:lnTo>
                      <a:pt x="1273" y="1717"/>
                    </a:lnTo>
                    <a:lnTo>
                      <a:pt x="1231" y="1761"/>
                    </a:lnTo>
                    <a:lnTo>
                      <a:pt x="1187" y="1801"/>
                    </a:lnTo>
                    <a:lnTo>
                      <a:pt x="1141" y="1836"/>
                    </a:lnTo>
                    <a:lnTo>
                      <a:pt x="1092" y="1868"/>
                    </a:lnTo>
                    <a:lnTo>
                      <a:pt x="1042" y="1893"/>
                    </a:lnTo>
                    <a:lnTo>
                      <a:pt x="990" y="1915"/>
                    </a:lnTo>
                    <a:lnTo>
                      <a:pt x="937" y="1930"/>
                    </a:lnTo>
                    <a:lnTo>
                      <a:pt x="882" y="1939"/>
                    </a:lnTo>
                    <a:lnTo>
                      <a:pt x="825" y="1942"/>
                    </a:lnTo>
                    <a:lnTo>
                      <a:pt x="769" y="1939"/>
                    </a:lnTo>
                    <a:lnTo>
                      <a:pt x="714" y="1930"/>
                    </a:lnTo>
                    <a:lnTo>
                      <a:pt x="661" y="1915"/>
                    </a:lnTo>
                    <a:lnTo>
                      <a:pt x="608" y="1893"/>
                    </a:lnTo>
                    <a:lnTo>
                      <a:pt x="558" y="1867"/>
                    </a:lnTo>
                    <a:lnTo>
                      <a:pt x="510" y="1836"/>
                    </a:lnTo>
                    <a:lnTo>
                      <a:pt x="464" y="1800"/>
                    </a:lnTo>
                    <a:lnTo>
                      <a:pt x="419" y="1760"/>
                    </a:lnTo>
                    <a:lnTo>
                      <a:pt x="377" y="1716"/>
                    </a:lnTo>
                    <a:lnTo>
                      <a:pt x="337" y="1669"/>
                    </a:lnTo>
                    <a:lnTo>
                      <a:pt x="300" y="1618"/>
                    </a:lnTo>
                    <a:lnTo>
                      <a:pt x="266" y="1565"/>
                    </a:lnTo>
                    <a:lnTo>
                      <a:pt x="234" y="1510"/>
                    </a:lnTo>
                    <a:lnTo>
                      <a:pt x="205" y="1452"/>
                    </a:lnTo>
                    <a:lnTo>
                      <a:pt x="179" y="1392"/>
                    </a:lnTo>
                    <a:lnTo>
                      <a:pt x="156" y="1386"/>
                    </a:lnTo>
                    <a:lnTo>
                      <a:pt x="133" y="1376"/>
                    </a:lnTo>
                    <a:lnTo>
                      <a:pt x="111" y="1364"/>
                    </a:lnTo>
                    <a:lnTo>
                      <a:pt x="91" y="1349"/>
                    </a:lnTo>
                    <a:lnTo>
                      <a:pt x="72" y="1330"/>
                    </a:lnTo>
                    <a:lnTo>
                      <a:pt x="55" y="1309"/>
                    </a:lnTo>
                    <a:lnTo>
                      <a:pt x="39" y="1284"/>
                    </a:lnTo>
                    <a:lnTo>
                      <a:pt x="26" y="1254"/>
                    </a:lnTo>
                    <a:lnTo>
                      <a:pt x="15" y="1221"/>
                    </a:lnTo>
                    <a:lnTo>
                      <a:pt x="7" y="1184"/>
                    </a:lnTo>
                    <a:lnTo>
                      <a:pt x="2" y="1143"/>
                    </a:lnTo>
                    <a:lnTo>
                      <a:pt x="0" y="1104"/>
                    </a:lnTo>
                    <a:lnTo>
                      <a:pt x="1" y="1068"/>
                    </a:lnTo>
                    <a:lnTo>
                      <a:pt x="4" y="1038"/>
                    </a:lnTo>
                    <a:lnTo>
                      <a:pt x="9" y="1009"/>
                    </a:lnTo>
                    <a:lnTo>
                      <a:pt x="17" y="985"/>
                    </a:lnTo>
                    <a:lnTo>
                      <a:pt x="27" y="964"/>
                    </a:lnTo>
                    <a:lnTo>
                      <a:pt x="38" y="946"/>
                    </a:lnTo>
                    <a:lnTo>
                      <a:pt x="50" y="930"/>
                    </a:lnTo>
                    <a:lnTo>
                      <a:pt x="65" y="916"/>
                    </a:lnTo>
                    <a:lnTo>
                      <a:pt x="80" y="906"/>
                    </a:lnTo>
                    <a:lnTo>
                      <a:pt x="96" y="897"/>
                    </a:lnTo>
                    <a:lnTo>
                      <a:pt x="98" y="851"/>
                    </a:lnTo>
                    <a:lnTo>
                      <a:pt x="89" y="794"/>
                    </a:lnTo>
                    <a:lnTo>
                      <a:pt x="85" y="740"/>
                    </a:lnTo>
                    <a:lnTo>
                      <a:pt x="83" y="690"/>
                    </a:lnTo>
                    <a:lnTo>
                      <a:pt x="85" y="643"/>
                    </a:lnTo>
                    <a:lnTo>
                      <a:pt x="90" y="599"/>
                    </a:lnTo>
                    <a:lnTo>
                      <a:pt x="98" y="559"/>
                    </a:lnTo>
                    <a:lnTo>
                      <a:pt x="108" y="522"/>
                    </a:lnTo>
                    <a:lnTo>
                      <a:pt x="120" y="487"/>
                    </a:lnTo>
                    <a:lnTo>
                      <a:pt x="134" y="455"/>
                    </a:lnTo>
                    <a:lnTo>
                      <a:pt x="149" y="427"/>
                    </a:lnTo>
                    <a:lnTo>
                      <a:pt x="166" y="400"/>
                    </a:lnTo>
                    <a:lnTo>
                      <a:pt x="183" y="377"/>
                    </a:lnTo>
                    <a:lnTo>
                      <a:pt x="202" y="355"/>
                    </a:lnTo>
                    <a:lnTo>
                      <a:pt x="220" y="337"/>
                    </a:lnTo>
                    <a:lnTo>
                      <a:pt x="239" y="320"/>
                    </a:lnTo>
                    <a:lnTo>
                      <a:pt x="257" y="305"/>
                    </a:lnTo>
                    <a:lnTo>
                      <a:pt x="274" y="293"/>
                    </a:lnTo>
                    <a:lnTo>
                      <a:pt x="290" y="282"/>
                    </a:lnTo>
                    <a:lnTo>
                      <a:pt x="305" y="273"/>
                    </a:lnTo>
                    <a:lnTo>
                      <a:pt x="319" y="266"/>
                    </a:lnTo>
                    <a:lnTo>
                      <a:pt x="331" y="260"/>
                    </a:lnTo>
                    <a:lnTo>
                      <a:pt x="341" y="255"/>
                    </a:lnTo>
                    <a:lnTo>
                      <a:pt x="348" y="253"/>
                    </a:lnTo>
                    <a:lnTo>
                      <a:pt x="352" y="246"/>
                    </a:lnTo>
                    <a:lnTo>
                      <a:pt x="359" y="237"/>
                    </a:lnTo>
                    <a:lnTo>
                      <a:pt x="367" y="225"/>
                    </a:lnTo>
                    <a:lnTo>
                      <a:pt x="377" y="212"/>
                    </a:lnTo>
                    <a:lnTo>
                      <a:pt x="390" y="196"/>
                    </a:lnTo>
                    <a:lnTo>
                      <a:pt x="404" y="180"/>
                    </a:lnTo>
                    <a:lnTo>
                      <a:pt x="421" y="163"/>
                    </a:lnTo>
                    <a:lnTo>
                      <a:pt x="439" y="145"/>
                    </a:lnTo>
                    <a:lnTo>
                      <a:pt x="459" y="127"/>
                    </a:lnTo>
                    <a:lnTo>
                      <a:pt x="481" y="108"/>
                    </a:lnTo>
                    <a:lnTo>
                      <a:pt x="505" y="91"/>
                    </a:lnTo>
                    <a:lnTo>
                      <a:pt x="531" y="74"/>
                    </a:lnTo>
                    <a:lnTo>
                      <a:pt x="559" y="57"/>
                    </a:lnTo>
                    <a:lnTo>
                      <a:pt x="589" y="43"/>
                    </a:lnTo>
                    <a:lnTo>
                      <a:pt x="620" y="30"/>
                    </a:lnTo>
                    <a:lnTo>
                      <a:pt x="655" y="19"/>
                    </a:lnTo>
                    <a:lnTo>
                      <a:pt x="690" y="10"/>
                    </a:lnTo>
                    <a:lnTo>
                      <a:pt x="728" y="3"/>
                    </a:lnTo>
                    <a:lnTo>
                      <a:pt x="767" y="0"/>
                    </a:lnTo>
                    <a:lnTo>
                      <a:pt x="808"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75" name="Freeform 23"/>
              <p:cNvSpPr>
                <a:spLocks noEditPoints="1"/>
              </p:cNvSpPr>
              <p:nvPr/>
            </p:nvSpPr>
            <p:spPr>
              <a:xfrm>
                <a:off x="2664" y="4250"/>
                <a:ext cx="83" cy="27"/>
              </a:xfrm>
              <a:custGeom>
                <a:avLst/>
                <a:gdLst>
                  <a:gd name="T0" fmla="*/ 613 w 916"/>
                  <a:gd name="T1" fmla="*/ 78 h 300"/>
                  <a:gd name="T2" fmla="*/ 561 w 916"/>
                  <a:gd name="T3" fmla="*/ 109 h 300"/>
                  <a:gd name="T4" fmla="*/ 554 w 916"/>
                  <a:gd name="T5" fmla="*/ 165 h 300"/>
                  <a:gd name="T6" fmla="*/ 579 w 916"/>
                  <a:gd name="T7" fmla="*/ 210 h 300"/>
                  <a:gd name="T8" fmla="*/ 665 w 916"/>
                  <a:gd name="T9" fmla="*/ 229 h 300"/>
                  <a:gd name="T10" fmla="*/ 787 w 916"/>
                  <a:gd name="T11" fmla="*/ 223 h 300"/>
                  <a:gd name="T12" fmla="*/ 839 w 916"/>
                  <a:gd name="T13" fmla="*/ 191 h 300"/>
                  <a:gd name="T14" fmla="*/ 846 w 916"/>
                  <a:gd name="T15" fmla="*/ 135 h 300"/>
                  <a:gd name="T16" fmla="*/ 820 w 916"/>
                  <a:gd name="T17" fmla="*/ 90 h 300"/>
                  <a:gd name="T18" fmla="*/ 734 w 916"/>
                  <a:gd name="T19" fmla="*/ 72 h 300"/>
                  <a:gd name="T20" fmla="*/ 153 w 916"/>
                  <a:gd name="T21" fmla="*/ 74 h 300"/>
                  <a:gd name="T22" fmla="*/ 85 w 916"/>
                  <a:gd name="T23" fmla="*/ 99 h 300"/>
                  <a:gd name="T24" fmla="*/ 70 w 916"/>
                  <a:gd name="T25" fmla="*/ 150 h 300"/>
                  <a:gd name="T26" fmla="*/ 85 w 916"/>
                  <a:gd name="T27" fmla="*/ 201 h 300"/>
                  <a:gd name="T28" fmla="*/ 153 w 916"/>
                  <a:gd name="T29" fmla="*/ 227 h 300"/>
                  <a:gd name="T30" fmla="*/ 280 w 916"/>
                  <a:gd name="T31" fmla="*/ 227 h 300"/>
                  <a:gd name="T32" fmla="*/ 348 w 916"/>
                  <a:gd name="T33" fmla="*/ 201 h 300"/>
                  <a:gd name="T34" fmla="*/ 363 w 916"/>
                  <a:gd name="T35" fmla="*/ 150 h 300"/>
                  <a:gd name="T36" fmla="*/ 348 w 916"/>
                  <a:gd name="T37" fmla="*/ 99 h 300"/>
                  <a:gd name="T38" fmla="*/ 280 w 916"/>
                  <a:gd name="T39" fmla="*/ 74 h 300"/>
                  <a:gd name="T40" fmla="*/ 234 w 916"/>
                  <a:gd name="T41" fmla="*/ 0 h 300"/>
                  <a:gd name="T42" fmla="*/ 321 w 916"/>
                  <a:gd name="T43" fmla="*/ 9 h 300"/>
                  <a:gd name="T44" fmla="*/ 400 w 916"/>
                  <a:gd name="T45" fmla="*/ 53 h 300"/>
                  <a:gd name="T46" fmla="*/ 574 w 916"/>
                  <a:gd name="T47" fmla="*/ 17 h 300"/>
                  <a:gd name="T48" fmla="*/ 662 w 916"/>
                  <a:gd name="T49" fmla="*/ 1 h 300"/>
                  <a:gd name="T50" fmla="*/ 732 w 916"/>
                  <a:gd name="T51" fmla="*/ 0 h 300"/>
                  <a:gd name="T52" fmla="*/ 806 w 916"/>
                  <a:gd name="T53" fmla="*/ 10 h 300"/>
                  <a:gd name="T54" fmla="*/ 875 w 916"/>
                  <a:gd name="T55" fmla="*/ 45 h 300"/>
                  <a:gd name="T56" fmla="*/ 914 w 916"/>
                  <a:gd name="T57" fmla="*/ 123 h 300"/>
                  <a:gd name="T58" fmla="*/ 900 w 916"/>
                  <a:gd name="T59" fmla="*/ 223 h 300"/>
                  <a:gd name="T60" fmla="*/ 843 w 916"/>
                  <a:gd name="T61" fmla="*/ 277 h 300"/>
                  <a:gd name="T62" fmla="*/ 768 w 916"/>
                  <a:gd name="T63" fmla="*/ 297 h 300"/>
                  <a:gd name="T64" fmla="*/ 699 w 916"/>
                  <a:gd name="T65" fmla="*/ 300 h 300"/>
                  <a:gd name="T66" fmla="*/ 632 w 916"/>
                  <a:gd name="T67" fmla="*/ 297 h 300"/>
                  <a:gd name="T68" fmla="*/ 557 w 916"/>
                  <a:gd name="T69" fmla="*/ 277 h 300"/>
                  <a:gd name="T70" fmla="*/ 500 w 916"/>
                  <a:gd name="T71" fmla="*/ 224 h 300"/>
                  <a:gd name="T72" fmla="*/ 485 w 916"/>
                  <a:gd name="T73" fmla="*/ 137 h 300"/>
                  <a:gd name="T74" fmla="*/ 432 w 916"/>
                  <a:gd name="T75" fmla="*/ 150 h 300"/>
                  <a:gd name="T76" fmla="*/ 405 w 916"/>
                  <a:gd name="T77" fmla="*/ 241 h 300"/>
                  <a:gd name="T78" fmla="*/ 342 w 916"/>
                  <a:gd name="T79" fmla="*/ 284 h 300"/>
                  <a:gd name="T80" fmla="*/ 266 w 916"/>
                  <a:gd name="T81" fmla="*/ 298 h 300"/>
                  <a:gd name="T82" fmla="*/ 201 w 916"/>
                  <a:gd name="T83" fmla="*/ 299 h 300"/>
                  <a:gd name="T84" fmla="*/ 129 w 916"/>
                  <a:gd name="T85" fmla="*/ 294 h 300"/>
                  <a:gd name="T86" fmla="*/ 57 w 916"/>
                  <a:gd name="T87" fmla="*/ 267 h 300"/>
                  <a:gd name="T88" fmla="*/ 7 w 916"/>
                  <a:gd name="T89" fmla="*/ 202 h 300"/>
                  <a:gd name="T90" fmla="*/ 7 w 916"/>
                  <a:gd name="T91" fmla="*/ 98 h 300"/>
                  <a:gd name="T92" fmla="*/ 57 w 916"/>
                  <a:gd name="T93" fmla="*/ 33 h 300"/>
                  <a:gd name="T94" fmla="*/ 129 w 916"/>
                  <a:gd name="T95" fmla="*/ 6 h 300"/>
                  <a:gd name="T96" fmla="*/ 201 w 916"/>
                  <a:gd name="T9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6" h="300">
                    <a:moveTo>
                      <a:pt x="699" y="71"/>
                    </a:moveTo>
                    <a:lnTo>
                      <a:pt x="665" y="72"/>
                    </a:lnTo>
                    <a:lnTo>
                      <a:pt x="636" y="74"/>
                    </a:lnTo>
                    <a:lnTo>
                      <a:pt x="613" y="78"/>
                    </a:lnTo>
                    <a:lnTo>
                      <a:pt x="594" y="83"/>
                    </a:lnTo>
                    <a:lnTo>
                      <a:pt x="579" y="90"/>
                    </a:lnTo>
                    <a:lnTo>
                      <a:pt x="569" y="99"/>
                    </a:lnTo>
                    <a:lnTo>
                      <a:pt x="561" y="109"/>
                    </a:lnTo>
                    <a:lnTo>
                      <a:pt x="556" y="122"/>
                    </a:lnTo>
                    <a:lnTo>
                      <a:pt x="554" y="135"/>
                    </a:lnTo>
                    <a:lnTo>
                      <a:pt x="553" y="150"/>
                    </a:lnTo>
                    <a:lnTo>
                      <a:pt x="554" y="165"/>
                    </a:lnTo>
                    <a:lnTo>
                      <a:pt x="556" y="179"/>
                    </a:lnTo>
                    <a:lnTo>
                      <a:pt x="561" y="191"/>
                    </a:lnTo>
                    <a:lnTo>
                      <a:pt x="569" y="201"/>
                    </a:lnTo>
                    <a:lnTo>
                      <a:pt x="579" y="210"/>
                    </a:lnTo>
                    <a:lnTo>
                      <a:pt x="594" y="216"/>
                    </a:lnTo>
                    <a:lnTo>
                      <a:pt x="613" y="223"/>
                    </a:lnTo>
                    <a:lnTo>
                      <a:pt x="636" y="227"/>
                    </a:lnTo>
                    <a:lnTo>
                      <a:pt x="665" y="229"/>
                    </a:lnTo>
                    <a:lnTo>
                      <a:pt x="699" y="230"/>
                    </a:lnTo>
                    <a:lnTo>
                      <a:pt x="734" y="229"/>
                    </a:lnTo>
                    <a:lnTo>
                      <a:pt x="763" y="227"/>
                    </a:lnTo>
                    <a:lnTo>
                      <a:pt x="787" y="223"/>
                    </a:lnTo>
                    <a:lnTo>
                      <a:pt x="805" y="216"/>
                    </a:lnTo>
                    <a:lnTo>
                      <a:pt x="820" y="210"/>
                    </a:lnTo>
                    <a:lnTo>
                      <a:pt x="831" y="201"/>
                    </a:lnTo>
                    <a:lnTo>
                      <a:pt x="839" y="191"/>
                    </a:lnTo>
                    <a:lnTo>
                      <a:pt x="843" y="179"/>
                    </a:lnTo>
                    <a:lnTo>
                      <a:pt x="846" y="165"/>
                    </a:lnTo>
                    <a:lnTo>
                      <a:pt x="847" y="150"/>
                    </a:lnTo>
                    <a:lnTo>
                      <a:pt x="846" y="135"/>
                    </a:lnTo>
                    <a:lnTo>
                      <a:pt x="843" y="122"/>
                    </a:lnTo>
                    <a:lnTo>
                      <a:pt x="839" y="109"/>
                    </a:lnTo>
                    <a:lnTo>
                      <a:pt x="831" y="99"/>
                    </a:lnTo>
                    <a:lnTo>
                      <a:pt x="820" y="90"/>
                    </a:lnTo>
                    <a:lnTo>
                      <a:pt x="805" y="83"/>
                    </a:lnTo>
                    <a:lnTo>
                      <a:pt x="787" y="78"/>
                    </a:lnTo>
                    <a:lnTo>
                      <a:pt x="763" y="74"/>
                    </a:lnTo>
                    <a:lnTo>
                      <a:pt x="734" y="72"/>
                    </a:lnTo>
                    <a:lnTo>
                      <a:pt x="699" y="71"/>
                    </a:lnTo>
                    <a:close/>
                    <a:moveTo>
                      <a:pt x="216" y="71"/>
                    </a:moveTo>
                    <a:lnTo>
                      <a:pt x="182" y="72"/>
                    </a:lnTo>
                    <a:lnTo>
                      <a:pt x="153" y="74"/>
                    </a:lnTo>
                    <a:lnTo>
                      <a:pt x="130" y="78"/>
                    </a:lnTo>
                    <a:lnTo>
                      <a:pt x="111" y="83"/>
                    </a:lnTo>
                    <a:lnTo>
                      <a:pt x="96" y="90"/>
                    </a:lnTo>
                    <a:lnTo>
                      <a:pt x="85" y="99"/>
                    </a:lnTo>
                    <a:lnTo>
                      <a:pt x="78" y="109"/>
                    </a:lnTo>
                    <a:lnTo>
                      <a:pt x="73" y="122"/>
                    </a:lnTo>
                    <a:lnTo>
                      <a:pt x="70" y="135"/>
                    </a:lnTo>
                    <a:lnTo>
                      <a:pt x="70" y="150"/>
                    </a:lnTo>
                    <a:lnTo>
                      <a:pt x="70" y="165"/>
                    </a:lnTo>
                    <a:lnTo>
                      <a:pt x="73" y="179"/>
                    </a:lnTo>
                    <a:lnTo>
                      <a:pt x="78" y="191"/>
                    </a:lnTo>
                    <a:lnTo>
                      <a:pt x="85" y="201"/>
                    </a:lnTo>
                    <a:lnTo>
                      <a:pt x="96" y="210"/>
                    </a:lnTo>
                    <a:lnTo>
                      <a:pt x="111" y="216"/>
                    </a:lnTo>
                    <a:lnTo>
                      <a:pt x="130" y="223"/>
                    </a:lnTo>
                    <a:lnTo>
                      <a:pt x="153" y="227"/>
                    </a:lnTo>
                    <a:lnTo>
                      <a:pt x="182" y="229"/>
                    </a:lnTo>
                    <a:lnTo>
                      <a:pt x="216" y="230"/>
                    </a:lnTo>
                    <a:lnTo>
                      <a:pt x="250" y="229"/>
                    </a:lnTo>
                    <a:lnTo>
                      <a:pt x="280" y="227"/>
                    </a:lnTo>
                    <a:lnTo>
                      <a:pt x="304" y="223"/>
                    </a:lnTo>
                    <a:lnTo>
                      <a:pt x="322" y="216"/>
                    </a:lnTo>
                    <a:lnTo>
                      <a:pt x="337" y="210"/>
                    </a:lnTo>
                    <a:lnTo>
                      <a:pt x="348" y="201"/>
                    </a:lnTo>
                    <a:lnTo>
                      <a:pt x="355" y="191"/>
                    </a:lnTo>
                    <a:lnTo>
                      <a:pt x="360" y="179"/>
                    </a:lnTo>
                    <a:lnTo>
                      <a:pt x="363" y="165"/>
                    </a:lnTo>
                    <a:lnTo>
                      <a:pt x="363" y="150"/>
                    </a:lnTo>
                    <a:lnTo>
                      <a:pt x="363" y="135"/>
                    </a:lnTo>
                    <a:lnTo>
                      <a:pt x="360" y="122"/>
                    </a:lnTo>
                    <a:lnTo>
                      <a:pt x="355" y="109"/>
                    </a:lnTo>
                    <a:lnTo>
                      <a:pt x="348" y="99"/>
                    </a:lnTo>
                    <a:lnTo>
                      <a:pt x="337" y="90"/>
                    </a:lnTo>
                    <a:lnTo>
                      <a:pt x="322" y="83"/>
                    </a:lnTo>
                    <a:lnTo>
                      <a:pt x="304" y="78"/>
                    </a:lnTo>
                    <a:lnTo>
                      <a:pt x="280" y="74"/>
                    </a:lnTo>
                    <a:lnTo>
                      <a:pt x="250" y="72"/>
                    </a:lnTo>
                    <a:lnTo>
                      <a:pt x="216" y="71"/>
                    </a:lnTo>
                    <a:close/>
                    <a:moveTo>
                      <a:pt x="216" y="0"/>
                    </a:moveTo>
                    <a:lnTo>
                      <a:pt x="234" y="0"/>
                    </a:lnTo>
                    <a:lnTo>
                      <a:pt x="254" y="1"/>
                    </a:lnTo>
                    <a:lnTo>
                      <a:pt x="276" y="2"/>
                    </a:lnTo>
                    <a:lnTo>
                      <a:pt x="298" y="5"/>
                    </a:lnTo>
                    <a:lnTo>
                      <a:pt x="321" y="9"/>
                    </a:lnTo>
                    <a:lnTo>
                      <a:pt x="343" y="17"/>
                    </a:lnTo>
                    <a:lnTo>
                      <a:pt x="364" y="26"/>
                    </a:lnTo>
                    <a:lnTo>
                      <a:pt x="383" y="37"/>
                    </a:lnTo>
                    <a:lnTo>
                      <a:pt x="400" y="53"/>
                    </a:lnTo>
                    <a:lnTo>
                      <a:pt x="516" y="53"/>
                    </a:lnTo>
                    <a:lnTo>
                      <a:pt x="533" y="37"/>
                    </a:lnTo>
                    <a:lnTo>
                      <a:pt x="553" y="26"/>
                    </a:lnTo>
                    <a:lnTo>
                      <a:pt x="574" y="17"/>
                    </a:lnTo>
                    <a:lnTo>
                      <a:pt x="596" y="9"/>
                    </a:lnTo>
                    <a:lnTo>
                      <a:pt x="618" y="5"/>
                    </a:lnTo>
                    <a:lnTo>
                      <a:pt x="640" y="2"/>
                    </a:lnTo>
                    <a:lnTo>
                      <a:pt x="662" y="1"/>
                    </a:lnTo>
                    <a:lnTo>
                      <a:pt x="682" y="0"/>
                    </a:lnTo>
                    <a:lnTo>
                      <a:pt x="699" y="0"/>
                    </a:lnTo>
                    <a:lnTo>
                      <a:pt x="715" y="0"/>
                    </a:lnTo>
                    <a:lnTo>
                      <a:pt x="732" y="0"/>
                    </a:lnTo>
                    <a:lnTo>
                      <a:pt x="749" y="1"/>
                    </a:lnTo>
                    <a:lnTo>
                      <a:pt x="768" y="3"/>
                    </a:lnTo>
                    <a:lnTo>
                      <a:pt x="787" y="6"/>
                    </a:lnTo>
                    <a:lnTo>
                      <a:pt x="806" y="10"/>
                    </a:lnTo>
                    <a:lnTo>
                      <a:pt x="825" y="16"/>
                    </a:lnTo>
                    <a:lnTo>
                      <a:pt x="843" y="24"/>
                    </a:lnTo>
                    <a:lnTo>
                      <a:pt x="860" y="33"/>
                    </a:lnTo>
                    <a:lnTo>
                      <a:pt x="875" y="45"/>
                    </a:lnTo>
                    <a:lnTo>
                      <a:pt x="889" y="59"/>
                    </a:lnTo>
                    <a:lnTo>
                      <a:pt x="900" y="77"/>
                    </a:lnTo>
                    <a:lnTo>
                      <a:pt x="908" y="98"/>
                    </a:lnTo>
                    <a:lnTo>
                      <a:pt x="914" y="123"/>
                    </a:lnTo>
                    <a:lnTo>
                      <a:pt x="916" y="150"/>
                    </a:lnTo>
                    <a:lnTo>
                      <a:pt x="914" y="178"/>
                    </a:lnTo>
                    <a:lnTo>
                      <a:pt x="908" y="202"/>
                    </a:lnTo>
                    <a:lnTo>
                      <a:pt x="900" y="223"/>
                    </a:lnTo>
                    <a:lnTo>
                      <a:pt x="889" y="241"/>
                    </a:lnTo>
                    <a:lnTo>
                      <a:pt x="875" y="255"/>
                    </a:lnTo>
                    <a:lnTo>
                      <a:pt x="860" y="267"/>
                    </a:lnTo>
                    <a:lnTo>
                      <a:pt x="843" y="277"/>
                    </a:lnTo>
                    <a:lnTo>
                      <a:pt x="825" y="285"/>
                    </a:lnTo>
                    <a:lnTo>
                      <a:pt x="806" y="290"/>
                    </a:lnTo>
                    <a:lnTo>
                      <a:pt x="787" y="294"/>
                    </a:lnTo>
                    <a:lnTo>
                      <a:pt x="768" y="297"/>
                    </a:lnTo>
                    <a:lnTo>
                      <a:pt x="749" y="298"/>
                    </a:lnTo>
                    <a:lnTo>
                      <a:pt x="732" y="299"/>
                    </a:lnTo>
                    <a:lnTo>
                      <a:pt x="715" y="299"/>
                    </a:lnTo>
                    <a:lnTo>
                      <a:pt x="699" y="300"/>
                    </a:lnTo>
                    <a:lnTo>
                      <a:pt x="685" y="299"/>
                    </a:lnTo>
                    <a:lnTo>
                      <a:pt x="668" y="299"/>
                    </a:lnTo>
                    <a:lnTo>
                      <a:pt x="650" y="298"/>
                    </a:lnTo>
                    <a:lnTo>
                      <a:pt x="632" y="297"/>
                    </a:lnTo>
                    <a:lnTo>
                      <a:pt x="613" y="294"/>
                    </a:lnTo>
                    <a:lnTo>
                      <a:pt x="593" y="290"/>
                    </a:lnTo>
                    <a:lnTo>
                      <a:pt x="575" y="285"/>
                    </a:lnTo>
                    <a:lnTo>
                      <a:pt x="557" y="277"/>
                    </a:lnTo>
                    <a:lnTo>
                      <a:pt x="540" y="267"/>
                    </a:lnTo>
                    <a:lnTo>
                      <a:pt x="524" y="255"/>
                    </a:lnTo>
                    <a:lnTo>
                      <a:pt x="511" y="241"/>
                    </a:lnTo>
                    <a:lnTo>
                      <a:pt x="500" y="224"/>
                    </a:lnTo>
                    <a:lnTo>
                      <a:pt x="491" y="202"/>
                    </a:lnTo>
                    <a:lnTo>
                      <a:pt x="486" y="179"/>
                    </a:lnTo>
                    <a:lnTo>
                      <a:pt x="484" y="150"/>
                    </a:lnTo>
                    <a:lnTo>
                      <a:pt x="485" y="137"/>
                    </a:lnTo>
                    <a:lnTo>
                      <a:pt x="486" y="125"/>
                    </a:lnTo>
                    <a:lnTo>
                      <a:pt x="430" y="125"/>
                    </a:lnTo>
                    <a:lnTo>
                      <a:pt x="432" y="137"/>
                    </a:lnTo>
                    <a:lnTo>
                      <a:pt x="432" y="150"/>
                    </a:lnTo>
                    <a:lnTo>
                      <a:pt x="430" y="179"/>
                    </a:lnTo>
                    <a:lnTo>
                      <a:pt x="425" y="202"/>
                    </a:lnTo>
                    <a:lnTo>
                      <a:pt x="416" y="224"/>
                    </a:lnTo>
                    <a:lnTo>
                      <a:pt x="405" y="241"/>
                    </a:lnTo>
                    <a:lnTo>
                      <a:pt x="392" y="255"/>
                    </a:lnTo>
                    <a:lnTo>
                      <a:pt x="377" y="267"/>
                    </a:lnTo>
                    <a:lnTo>
                      <a:pt x="360" y="277"/>
                    </a:lnTo>
                    <a:lnTo>
                      <a:pt x="342" y="284"/>
                    </a:lnTo>
                    <a:lnTo>
                      <a:pt x="323" y="290"/>
                    </a:lnTo>
                    <a:lnTo>
                      <a:pt x="304" y="294"/>
                    </a:lnTo>
                    <a:lnTo>
                      <a:pt x="285" y="296"/>
                    </a:lnTo>
                    <a:lnTo>
                      <a:pt x="266" y="298"/>
                    </a:lnTo>
                    <a:lnTo>
                      <a:pt x="248" y="299"/>
                    </a:lnTo>
                    <a:lnTo>
                      <a:pt x="231" y="299"/>
                    </a:lnTo>
                    <a:lnTo>
                      <a:pt x="216" y="299"/>
                    </a:lnTo>
                    <a:lnTo>
                      <a:pt x="201" y="299"/>
                    </a:lnTo>
                    <a:lnTo>
                      <a:pt x="185" y="299"/>
                    </a:lnTo>
                    <a:lnTo>
                      <a:pt x="167" y="298"/>
                    </a:lnTo>
                    <a:lnTo>
                      <a:pt x="148" y="296"/>
                    </a:lnTo>
                    <a:lnTo>
                      <a:pt x="129" y="294"/>
                    </a:lnTo>
                    <a:lnTo>
                      <a:pt x="110" y="290"/>
                    </a:lnTo>
                    <a:lnTo>
                      <a:pt x="91" y="284"/>
                    </a:lnTo>
                    <a:lnTo>
                      <a:pt x="73" y="277"/>
                    </a:lnTo>
                    <a:lnTo>
                      <a:pt x="57" y="267"/>
                    </a:lnTo>
                    <a:lnTo>
                      <a:pt x="41" y="255"/>
                    </a:lnTo>
                    <a:lnTo>
                      <a:pt x="27" y="240"/>
                    </a:lnTo>
                    <a:lnTo>
                      <a:pt x="16" y="223"/>
                    </a:lnTo>
                    <a:lnTo>
                      <a:pt x="7" y="202"/>
                    </a:lnTo>
                    <a:lnTo>
                      <a:pt x="2" y="178"/>
                    </a:lnTo>
                    <a:lnTo>
                      <a:pt x="0" y="150"/>
                    </a:lnTo>
                    <a:lnTo>
                      <a:pt x="2" y="122"/>
                    </a:lnTo>
                    <a:lnTo>
                      <a:pt x="7" y="98"/>
                    </a:lnTo>
                    <a:lnTo>
                      <a:pt x="16" y="77"/>
                    </a:lnTo>
                    <a:lnTo>
                      <a:pt x="27" y="59"/>
                    </a:lnTo>
                    <a:lnTo>
                      <a:pt x="41" y="45"/>
                    </a:lnTo>
                    <a:lnTo>
                      <a:pt x="57" y="33"/>
                    </a:lnTo>
                    <a:lnTo>
                      <a:pt x="73" y="23"/>
                    </a:lnTo>
                    <a:lnTo>
                      <a:pt x="91" y="16"/>
                    </a:lnTo>
                    <a:lnTo>
                      <a:pt x="110" y="10"/>
                    </a:lnTo>
                    <a:lnTo>
                      <a:pt x="129" y="6"/>
                    </a:lnTo>
                    <a:lnTo>
                      <a:pt x="148" y="3"/>
                    </a:lnTo>
                    <a:lnTo>
                      <a:pt x="167" y="1"/>
                    </a:lnTo>
                    <a:lnTo>
                      <a:pt x="185" y="0"/>
                    </a:lnTo>
                    <a:lnTo>
                      <a:pt x="201" y="0"/>
                    </a:lnTo>
                    <a:lnTo>
                      <a:pt x="216"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76" name="Freeform 24"/>
              <p:cNvSpPr>
                <a:spLocks noEditPoints="1"/>
              </p:cNvSpPr>
              <p:nvPr/>
            </p:nvSpPr>
            <p:spPr>
              <a:xfrm>
                <a:off x="2597" y="4335"/>
                <a:ext cx="217" cy="124"/>
              </a:xfrm>
              <a:custGeom>
                <a:avLst/>
                <a:gdLst>
                  <a:gd name="T0" fmla="*/ 1796 w 2393"/>
                  <a:gd name="T1" fmla="*/ 704 h 1360"/>
                  <a:gd name="T2" fmla="*/ 1761 w 2393"/>
                  <a:gd name="T3" fmla="*/ 720 h 1360"/>
                  <a:gd name="T4" fmla="*/ 1590 w 2393"/>
                  <a:gd name="T5" fmla="*/ 904 h 1360"/>
                  <a:gd name="T6" fmla="*/ 1882 w 2393"/>
                  <a:gd name="T7" fmla="*/ 733 h 1360"/>
                  <a:gd name="T8" fmla="*/ 1851 w 2393"/>
                  <a:gd name="T9" fmla="*/ 709 h 1360"/>
                  <a:gd name="T10" fmla="*/ 1814 w 2393"/>
                  <a:gd name="T11" fmla="*/ 702 h 1360"/>
                  <a:gd name="T12" fmla="*/ 1831 w 2393"/>
                  <a:gd name="T13" fmla="*/ 20 h 1360"/>
                  <a:gd name="T14" fmla="*/ 1950 w 2393"/>
                  <a:gd name="T15" fmla="*/ 61 h 1360"/>
                  <a:gd name="T16" fmla="*/ 2057 w 2393"/>
                  <a:gd name="T17" fmla="*/ 121 h 1360"/>
                  <a:gd name="T18" fmla="*/ 2154 w 2393"/>
                  <a:gd name="T19" fmla="*/ 196 h 1360"/>
                  <a:gd name="T20" fmla="*/ 2235 w 2393"/>
                  <a:gd name="T21" fmla="*/ 286 h 1360"/>
                  <a:gd name="T22" fmla="*/ 2301 w 2393"/>
                  <a:gd name="T23" fmla="*/ 388 h 1360"/>
                  <a:gd name="T24" fmla="*/ 2352 w 2393"/>
                  <a:gd name="T25" fmla="*/ 501 h 1360"/>
                  <a:gd name="T26" fmla="*/ 2382 w 2393"/>
                  <a:gd name="T27" fmla="*/ 622 h 1360"/>
                  <a:gd name="T28" fmla="*/ 2393 w 2393"/>
                  <a:gd name="T29" fmla="*/ 748 h 1360"/>
                  <a:gd name="T30" fmla="*/ 2390 w 2393"/>
                  <a:gd name="T31" fmla="*/ 1230 h 1360"/>
                  <a:gd name="T32" fmla="*/ 2370 w 2393"/>
                  <a:gd name="T33" fmla="*/ 1282 h 1360"/>
                  <a:gd name="T34" fmla="*/ 2335 w 2393"/>
                  <a:gd name="T35" fmla="*/ 1324 h 1360"/>
                  <a:gd name="T36" fmla="*/ 2286 w 2393"/>
                  <a:gd name="T37" fmla="*/ 1351 h 1360"/>
                  <a:gd name="T38" fmla="*/ 2230 w 2393"/>
                  <a:gd name="T39" fmla="*/ 1360 h 1360"/>
                  <a:gd name="T40" fmla="*/ 129 w 2393"/>
                  <a:gd name="T41" fmla="*/ 1358 h 1360"/>
                  <a:gd name="T42" fmla="*/ 77 w 2393"/>
                  <a:gd name="T43" fmla="*/ 1339 h 1360"/>
                  <a:gd name="T44" fmla="*/ 36 w 2393"/>
                  <a:gd name="T45" fmla="*/ 1304 h 1360"/>
                  <a:gd name="T46" fmla="*/ 10 w 2393"/>
                  <a:gd name="T47" fmla="*/ 1256 h 1360"/>
                  <a:gd name="T48" fmla="*/ 0 w 2393"/>
                  <a:gd name="T49" fmla="*/ 1200 h 1360"/>
                  <a:gd name="T50" fmla="*/ 3 w 2393"/>
                  <a:gd name="T51" fmla="*/ 684 h 1360"/>
                  <a:gd name="T52" fmla="*/ 23 w 2393"/>
                  <a:gd name="T53" fmla="*/ 561 h 1360"/>
                  <a:gd name="T54" fmla="*/ 63 w 2393"/>
                  <a:gd name="T55" fmla="*/ 443 h 1360"/>
                  <a:gd name="T56" fmla="*/ 122 w 2393"/>
                  <a:gd name="T57" fmla="*/ 336 h 1360"/>
                  <a:gd name="T58" fmla="*/ 195 w 2393"/>
                  <a:gd name="T59" fmla="*/ 240 h 1360"/>
                  <a:gd name="T60" fmla="*/ 283 w 2393"/>
                  <a:gd name="T61" fmla="*/ 157 h 1360"/>
                  <a:gd name="T62" fmla="*/ 385 w 2393"/>
                  <a:gd name="T63" fmla="*/ 89 h 1360"/>
                  <a:gd name="T64" fmla="*/ 498 w 2393"/>
                  <a:gd name="T65" fmla="*/ 38 h 1360"/>
                  <a:gd name="T66" fmla="*/ 640 w 2393"/>
                  <a:gd name="T67" fmla="*/ 0 h 1360"/>
                  <a:gd name="T68" fmla="*/ 1748 w 2393"/>
                  <a:gd name="T69"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93" h="1360">
                    <a:moveTo>
                      <a:pt x="1814" y="702"/>
                    </a:moveTo>
                    <a:lnTo>
                      <a:pt x="1796" y="704"/>
                    </a:lnTo>
                    <a:lnTo>
                      <a:pt x="1778" y="709"/>
                    </a:lnTo>
                    <a:lnTo>
                      <a:pt x="1761" y="720"/>
                    </a:lnTo>
                    <a:lnTo>
                      <a:pt x="1746" y="733"/>
                    </a:lnTo>
                    <a:lnTo>
                      <a:pt x="1590" y="904"/>
                    </a:lnTo>
                    <a:lnTo>
                      <a:pt x="2038" y="904"/>
                    </a:lnTo>
                    <a:lnTo>
                      <a:pt x="1882" y="733"/>
                    </a:lnTo>
                    <a:lnTo>
                      <a:pt x="1867" y="719"/>
                    </a:lnTo>
                    <a:lnTo>
                      <a:pt x="1851" y="709"/>
                    </a:lnTo>
                    <a:lnTo>
                      <a:pt x="1833" y="703"/>
                    </a:lnTo>
                    <a:lnTo>
                      <a:pt x="1814" y="702"/>
                    </a:lnTo>
                    <a:close/>
                    <a:moveTo>
                      <a:pt x="1748" y="0"/>
                    </a:moveTo>
                    <a:lnTo>
                      <a:pt x="1831" y="20"/>
                    </a:lnTo>
                    <a:lnTo>
                      <a:pt x="1892" y="38"/>
                    </a:lnTo>
                    <a:lnTo>
                      <a:pt x="1950" y="61"/>
                    </a:lnTo>
                    <a:lnTo>
                      <a:pt x="2005" y="88"/>
                    </a:lnTo>
                    <a:lnTo>
                      <a:pt x="2057" y="121"/>
                    </a:lnTo>
                    <a:lnTo>
                      <a:pt x="2107" y="157"/>
                    </a:lnTo>
                    <a:lnTo>
                      <a:pt x="2154" y="196"/>
                    </a:lnTo>
                    <a:lnTo>
                      <a:pt x="2196" y="239"/>
                    </a:lnTo>
                    <a:lnTo>
                      <a:pt x="2235" y="286"/>
                    </a:lnTo>
                    <a:lnTo>
                      <a:pt x="2270" y="336"/>
                    </a:lnTo>
                    <a:lnTo>
                      <a:pt x="2301" y="388"/>
                    </a:lnTo>
                    <a:lnTo>
                      <a:pt x="2328" y="443"/>
                    </a:lnTo>
                    <a:lnTo>
                      <a:pt x="2352" y="501"/>
                    </a:lnTo>
                    <a:lnTo>
                      <a:pt x="2369" y="561"/>
                    </a:lnTo>
                    <a:lnTo>
                      <a:pt x="2382" y="622"/>
                    </a:lnTo>
                    <a:lnTo>
                      <a:pt x="2390" y="684"/>
                    </a:lnTo>
                    <a:lnTo>
                      <a:pt x="2393" y="748"/>
                    </a:lnTo>
                    <a:lnTo>
                      <a:pt x="2393" y="1200"/>
                    </a:lnTo>
                    <a:lnTo>
                      <a:pt x="2390" y="1230"/>
                    </a:lnTo>
                    <a:lnTo>
                      <a:pt x="2383" y="1256"/>
                    </a:lnTo>
                    <a:lnTo>
                      <a:pt x="2370" y="1282"/>
                    </a:lnTo>
                    <a:lnTo>
                      <a:pt x="2354" y="1304"/>
                    </a:lnTo>
                    <a:lnTo>
                      <a:pt x="2335" y="1324"/>
                    </a:lnTo>
                    <a:lnTo>
                      <a:pt x="2311" y="1339"/>
                    </a:lnTo>
                    <a:lnTo>
                      <a:pt x="2286" y="1351"/>
                    </a:lnTo>
                    <a:lnTo>
                      <a:pt x="2259" y="1358"/>
                    </a:lnTo>
                    <a:lnTo>
                      <a:pt x="2230" y="1360"/>
                    </a:lnTo>
                    <a:lnTo>
                      <a:pt x="157" y="1360"/>
                    </a:lnTo>
                    <a:lnTo>
                      <a:pt x="129" y="1358"/>
                    </a:lnTo>
                    <a:lnTo>
                      <a:pt x="101" y="1351"/>
                    </a:lnTo>
                    <a:lnTo>
                      <a:pt x="77" y="1339"/>
                    </a:lnTo>
                    <a:lnTo>
                      <a:pt x="55" y="1324"/>
                    </a:lnTo>
                    <a:lnTo>
                      <a:pt x="36" y="1304"/>
                    </a:lnTo>
                    <a:lnTo>
                      <a:pt x="21" y="1282"/>
                    </a:lnTo>
                    <a:lnTo>
                      <a:pt x="10" y="1256"/>
                    </a:lnTo>
                    <a:lnTo>
                      <a:pt x="3" y="1230"/>
                    </a:lnTo>
                    <a:lnTo>
                      <a:pt x="0" y="1200"/>
                    </a:lnTo>
                    <a:lnTo>
                      <a:pt x="0" y="748"/>
                    </a:lnTo>
                    <a:lnTo>
                      <a:pt x="3" y="684"/>
                    </a:lnTo>
                    <a:lnTo>
                      <a:pt x="11" y="622"/>
                    </a:lnTo>
                    <a:lnTo>
                      <a:pt x="23" y="561"/>
                    </a:lnTo>
                    <a:lnTo>
                      <a:pt x="41" y="501"/>
                    </a:lnTo>
                    <a:lnTo>
                      <a:pt x="63" y="443"/>
                    </a:lnTo>
                    <a:lnTo>
                      <a:pt x="90" y="389"/>
                    </a:lnTo>
                    <a:lnTo>
                      <a:pt x="122" y="336"/>
                    </a:lnTo>
                    <a:lnTo>
                      <a:pt x="156" y="286"/>
                    </a:lnTo>
                    <a:lnTo>
                      <a:pt x="195" y="240"/>
                    </a:lnTo>
                    <a:lnTo>
                      <a:pt x="237" y="196"/>
                    </a:lnTo>
                    <a:lnTo>
                      <a:pt x="283" y="157"/>
                    </a:lnTo>
                    <a:lnTo>
                      <a:pt x="332" y="121"/>
                    </a:lnTo>
                    <a:lnTo>
                      <a:pt x="385" y="89"/>
                    </a:lnTo>
                    <a:lnTo>
                      <a:pt x="440" y="62"/>
                    </a:lnTo>
                    <a:lnTo>
                      <a:pt x="498" y="38"/>
                    </a:lnTo>
                    <a:lnTo>
                      <a:pt x="559" y="20"/>
                    </a:lnTo>
                    <a:lnTo>
                      <a:pt x="640" y="0"/>
                    </a:lnTo>
                    <a:lnTo>
                      <a:pt x="1193" y="1280"/>
                    </a:lnTo>
                    <a:lnTo>
                      <a:pt x="1748"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sp>
            <p:nvSpPr>
              <p:cNvPr id="77" name="Freeform 25"/>
              <p:cNvSpPr/>
              <p:nvPr/>
            </p:nvSpPr>
            <p:spPr>
              <a:xfrm>
                <a:off x="2689" y="4347"/>
                <a:ext cx="34" cy="83"/>
              </a:xfrm>
              <a:custGeom>
                <a:avLst/>
                <a:gdLst>
                  <a:gd name="T0" fmla="*/ 135 w 373"/>
                  <a:gd name="T1" fmla="*/ 0 h 915"/>
                  <a:gd name="T2" fmla="*/ 237 w 373"/>
                  <a:gd name="T3" fmla="*/ 0 h 915"/>
                  <a:gd name="T4" fmla="*/ 258 w 373"/>
                  <a:gd name="T5" fmla="*/ 2 h 915"/>
                  <a:gd name="T6" fmla="*/ 278 w 373"/>
                  <a:gd name="T7" fmla="*/ 9 h 915"/>
                  <a:gd name="T8" fmla="*/ 295 w 373"/>
                  <a:gd name="T9" fmla="*/ 21 h 915"/>
                  <a:gd name="T10" fmla="*/ 310 w 373"/>
                  <a:gd name="T11" fmla="*/ 36 h 915"/>
                  <a:gd name="T12" fmla="*/ 321 w 373"/>
                  <a:gd name="T13" fmla="*/ 53 h 915"/>
                  <a:gd name="T14" fmla="*/ 328 w 373"/>
                  <a:gd name="T15" fmla="*/ 74 h 915"/>
                  <a:gd name="T16" fmla="*/ 366 w 373"/>
                  <a:gd name="T17" fmla="*/ 234 h 915"/>
                  <a:gd name="T18" fmla="*/ 368 w 373"/>
                  <a:gd name="T19" fmla="*/ 257 h 915"/>
                  <a:gd name="T20" fmla="*/ 365 w 373"/>
                  <a:gd name="T21" fmla="*/ 281 h 915"/>
                  <a:gd name="T22" fmla="*/ 357 w 373"/>
                  <a:gd name="T23" fmla="*/ 301 h 915"/>
                  <a:gd name="T24" fmla="*/ 345 w 373"/>
                  <a:gd name="T25" fmla="*/ 319 h 915"/>
                  <a:gd name="T26" fmla="*/ 329 w 373"/>
                  <a:gd name="T27" fmla="*/ 334 h 915"/>
                  <a:gd name="T28" fmla="*/ 309 w 373"/>
                  <a:gd name="T29" fmla="*/ 345 h 915"/>
                  <a:gd name="T30" fmla="*/ 287 w 373"/>
                  <a:gd name="T31" fmla="*/ 351 h 915"/>
                  <a:gd name="T32" fmla="*/ 373 w 373"/>
                  <a:gd name="T33" fmla="*/ 438 h 915"/>
                  <a:gd name="T34" fmla="*/ 187 w 373"/>
                  <a:gd name="T35" fmla="*/ 915 h 915"/>
                  <a:gd name="T36" fmla="*/ 0 w 373"/>
                  <a:gd name="T37" fmla="*/ 438 h 915"/>
                  <a:gd name="T38" fmla="*/ 85 w 373"/>
                  <a:gd name="T39" fmla="*/ 351 h 915"/>
                  <a:gd name="T40" fmla="*/ 63 w 373"/>
                  <a:gd name="T41" fmla="*/ 345 h 915"/>
                  <a:gd name="T42" fmla="*/ 44 w 373"/>
                  <a:gd name="T43" fmla="*/ 334 h 915"/>
                  <a:gd name="T44" fmla="*/ 27 w 373"/>
                  <a:gd name="T45" fmla="*/ 319 h 915"/>
                  <a:gd name="T46" fmla="*/ 15 w 373"/>
                  <a:gd name="T47" fmla="*/ 301 h 915"/>
                  <a:gd name="T48" fmla="*/ 7 w 373"/>
                  <a:gd name="T49" fmla="*/ 281 h 915"/>
                  <a:gd name="T50" fmla="*/ 4 w 373"/>
                  <a:gd name="T51" fmla="*/ 257 h 915"/>
                  <a:gd name="T52" fmla="*/ 6 w 373"/>
                  <a:gd name="T53" fmla="*/ 234 h 915"/>
                  <a:gd name="T54" fmla="*/ 44 w 373"/>
                  <a:gd name="T55" fmla="*/ 74 h 915"/>
                  <a:gd name="T56" fmla="*/ 52 w 373"/>
                  <a:gd name="T57" fmla="*/ 53 h 915"/>
                  <a:gd name="T58" fmla="*/ 63 w 373"/>
                  <a:gd name="T59" fmla="*/ 36 h 915"/>
                  <a:gd name="T60" fmla="*/ 77 w 373"/>
                  <a:gd name="T61" fmla="*/ 21 h 915"/>
                  <a:gd name="T62" fmla="*/ 95 w 373"/>
                  <a:gd name="T63" fmla="*/ 9 h 915"/>
                  <a:gd name="T64" fmla="*/ 114 w 373"/>
                  <a:gd name="T65" fmla="*/ 2 h 915"/>
                  <a:gd name="T66" fmla="*/ 135 w 373"/>
                  <a:gd name="T67"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 h="915">
                    <a:moveTo>
                      <a:pt x="135" y="0"/>
                    </a:moveTo>
                    <a:lnTo>
                      <a:pt x="237" y="0"/>
                    </a:lnTo>
                    <a:lnTo>
                      <a:pt x="258" y="2"/>
                    </a:lnTo>
                    <a:lnTo>
                      <a:pt x="278" y="9"/>
                    </a:lnTo>
                    <a:lnTo>
                      <a:pt x="295" y="21"/>
                    </a:lnTo>
                    <a:lnTo>
                      <a:pt x="310" y="36"/>
                    </a:lnTo>
                    <a:lnTo>
                      <a:pt x="321" y="53"/>
                    </a:lnTo>
                    <a:lnTo>
                      <a:pt x="328" y="74"/>
                    </a:lnTo>
                    <a:lnTo>
                      <a:pt x="366" y="234"/>
                    </a:lnTo>
                    <a:lnTo>
                      <a:pt x="368" y="257"/>
                    </a:lnTo>
                    <a:lnTo>
                      <a:pt x="365" y="281"/>
                    </a:lnTo>
                    <a:lnTo>
                      <a:pt x="357" y="301"/>
                    </a:lnTo>
                    <a:lnTo>
                      <a:pt x="345" y="319"/>
                    </a:lnTo>
                    <a:lnTo>
                      <a:pt x="329" y="334"/>
                    </a:lnTo>
                    <a:lnTo>
                      <a:pt x="309" y="345"/>
                    </a:lnTo>
                    <a:lnTo>
                      <a:pt x="287" y="351"/>
                    </a:lnTo>
                    <a:lnTo>
                      <a:pt x="373" y="438"/>
                    </a:lnTo>
                    <a:lnTo>
                      <a:pt x="187" y="915"/>
                    </a:lnTo>
                    <a:lnTo>
                      <a:pt x="0" y="438"/>
                    </a:lnTo>
                    <a:lnTo>
                      <a:pt x="85" y="351"/>
                    </a:lnTo>
                    <a:lnTo>
                      <a:pt x="63" y="345"/>
                    </a:lnTo>
                    <a:lnTo>
                      <a:pt x="44" y="334"/>
                    </a:lnTo>
                    <a:lnTo>
                      <a:pt x="27" y="319"/>
                    </a:lnTo>
                    <a:lnTo>
                      <a:pt x="15" y="301"/>
                    </a:lnTo>
                    <a:lnTo>
                      <a:pt x="7" y="281"/>
                    </a:lnTo>
                    <a:lnTo>
                      <a:pt x="4" y="257"/>
                    </a:lnTo>
                    <a:lnTo>
                      <a:pt x="6" y="234"/>
                    </a:lnTo>
                    <a:lnTo>
                      <a:pt x="44" y="74"/>
                    </a:lnTo>
                    <a:lnTo>
                      <a:pt x="52" y="53"/>
                    </a:lnTo>
                    <a:lnTo>
                      <a:pt x="63" y="36"/>
                    </a:lnTo>
                    <a:lnTo>
                      <a:pt x="77" y="21"/>
                    </a:lnTo>
                    <a:lnTo>
                      <a:pt x="95" y="9"/>
                    </a:lnTo>
                    <a:lnTo>
                      <a:pt x="114" y="2"/>
                    </a:lnTo>
                    <a:lnTo>
                      <a:pt x="135" y="0"/>
                    </a:lnTo>
                    <a:close/>
                  </a:path>
                </a:pathLst>
              </a:custGeom>
              <a:grp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grpSp>
        <p:sp>
          <p:nvSpPr>
            <p:cNvPr id="78" name="자유형 565"/>
            <p:cNvSpPr/>
            <p:nvPr/>
          </p:nvSpPr>
          <p:spPr>
            <a:xfrm>
              <a:off x="9060660" y="2409458"/>
              <a:ext cx="380381" cy="348361"/>
            </a:xfrm>
            <a:custGeom>
              <a:avLst/>
              <a:gdLst>
                <a:gd name="connsiteX0" fmla="*/ 149021 w 448462"/>
                <a:gd name="connsiteY0" fmla="*/ 328125 h 392491"/>
                <a:gd name="connsiteX1" fmla="*/ 210588 w 448462"/>
                <a:gd name="connsiteY1" fmla="*/ 357224 h 392491"/>
                <a:gd name="connsiteX2" fmla="*/ 160375 w 448462"/>
                <a:gd name="connsiteY2" fmla="*/ 391211 h 392491"/>
                <a:gd name="connsiteX3" fmla="*/ 158502 w 448462"/>
                <a:gd name="connsiteY3" fmla="*/ 392025 h 392491"/>
                <a:gd name="connsiteX4" fmla="*/ 156629 w 448462"/>
                <a:gd name="connsiteY4" fmla="*/ 392491 h 392491"/>
                <a:gd name="connsiteX5" fmla="*/ 154757 w 448462"/>
                <a:gd name="connsiteY5" fmla="*/ 392375 h 392491"/>
                <a:gd name="connsiteX6" fmla="*/ 153001 w 448462"/>
                <a:gd name="connsiteY6" fmla="*/ 391676 h 392491"/>
                <a:gd name="connsiteX7" fmla="*/ 151362 w 448462"/>
                <a:gd name="connsiteY7" fmla="*/ 390396 h 392491"/>
                <a:gd name="connsiteX8" fmla="*/ 150075 w 448462"/>
                <a:gd name="connsiteY8" fmla="*/ 388883 h 392491"/>
                <a:gd name="connsiteX9" fmla="*/ 149255 w 448462"/>
                <a:gd name="connsiteY9" fmla="*/ 387137 h 392491"/>
                <a:gd name="connsiteX10" fmla="*/ 149021 w 448462"/>
                <a:gd name="connsiteY10" fmla="*/ 385158 h 392491"/>
                <a:gd name="connsiteX11" fmla="*/ 441235 w 448462"/>
                <a:gd name="connsiteY11" fmla="*/ 0 h 392491"/>
                <a:gd name="connsiteX12" fmla="*/ 442983 w 448462"/>
                <a:gd name="connsiteY12" fmla="*/ 233 h 392491"/>
                <a:gd name="connsiteX13" fmla="*/ 444615 w 448462"/>
                <a:gd name="connsiteY13" fmla="*/ 816 h 392491"/>
                <a:gd name="connsiteX14" fmla="*/ 446131 w 448462"/>
                <a:gd name="connsiteY14" fmla="*/ 1866 h 392491"/>
                <a:gd name="connsiteX15" fmla="*/ 447530 w 448462"/>
                <a:gd name="connsiteY15" fmla="*/ 3615 h 392491"/>
                <a:gd name="connsiteX16" fmla="*/ 448346 w 448462"/>
                <a:gd name="connsiteY16" fmla="*/ 5714 h 392491"/>
                <a:gd name="connsiteX17" fmla="*/ 448462 w 448462"/>
                <a:gd name="connsiteY17" fmla="*/ 7696 h 392491"/>
                <a:gd name="connsiteX18" fmla="*/ 447879 w 448462"/>
                <a:gd name="connsiteY18" fmla="*/ 9911 h 392491"/>
                <a:gd name="connsiteX19" fmla="*/ 307990 w 448462"/>
                <a:gd name="connsiteY19" fmla="*/ 362641 h 392491"/>
                <a:gd name="connsiteX20" fmla="*/ 306708 w 448462"/>
                <a:gd name="connsiteY20" fmla="*/ 364973 h 392491"/>
                <a:gd name="connsiteX21" fmla="*/ 305076 w 448462"/>
                <a:gd name="connsiteY21" fmla="*/ 366955 h 392491"/>
                <a:gd name="connsiteX22" fmla="*/ 303094 w 448462"/>
                <a:gd name="connsiteY22" fmla="*/ 368588 h 392491"/>
                <a:gd name="connsiteX23" fmla="*/ 300646 w 448462"/>
                <a:gd name="connsiteY23" fmla="*/ 369870 h 392491"/>
                <a:gd name="connsiteX24" fmla="*/ 298314 w 448462"/>
                <a:gd name="connsiteY24" fmla="*/ 370570 h 392491"/>
                <a:gd name="connsiteX25" fmla="*/ 295983 w 448462"/>
                <a:gd name="connsiteY25" fmla="*/ 370803 h 392491"/>
                <a:gd name="connsiteX26" fmla="*/ 293068 w 448462"/>
                <a:gd name="connsiteY26" fmla="*/ 370453 h 392491"/>
                <a:gd name="connsiteX27" fmla="*/ 290387 w 448462"/>
                <a:gd name="connsiteY27" fmla="*/ 369404 h 392491"/>
                <a:gd name="connsiteX28" fmla="*/ 148982 w 448462"/>
                <a:gd name="connsiteY28" fmla="*/ 302123 h 392491"/>
                <a:gd name="connsiteX29" fmla="*/ 347858 w 448462"/>
                <a:gd name="connsiteY29" fmla="*/ 102379 h 392491"/>
                <a:gd name="connsiteX30" fmla="*/ 120771 w 448462"/>
                <a:gd name="connsiteY30" fmla="*/ 288830 h 392491"/>
                <a:gd name="connsiteX31" fmla="*/ 7344 w 448462"/>
                <a:gd name="connsiteY31" fmla="*/ 234842 h 392491"/>
                <a:gd name="connsiteX32" fmla="*/ 4896 w 448462"/>
                <a:gd name="connsiteY32" fmla="*/ 233209 h 392491"/>
                <a:gd name="connsiteX33" fmla="*/ 2798 w 448462"/>
                <a:gd name="connsiteY33" fmla="*/ 231227 h 392491"/>
                <a:gd name="connsiteX34" fmla="*/ 1282 w 448462"/>
                <a:gd name="connsiteY34" fmla="*/ 228895 h 392491"/>
                <a:gd name="connsiteX35" fmla="*/ 349 w 448462"/>
                <a:gd name="connsiteY35" fmla="*/ 226213 h 392491"/>
                <a:gd name="connsiteX36" fmla="*/ 0 w 448462"/>
                <a:gd name="connsiteY36" fmla="*/ 223298 h 392491"/>
                <a:gd name="connsiteX37" fmla="*/ 233 w 448462"/>
                <a:gd name="connsiteY37" fmla="*/ 220499 h 392491"/>
                <a:gd name="connsiteX38" fmla="*/ 1165 w 448462"/>
                <a:gd name="connsiteY38" fmla="*/ 217701 h 392491"/>
                <a:gd name="connsiteX39" fmla="*/ 2681 w 448462"/>
                <a:gd name="connsiteY39" fmla="*/ 215252 h 392491"/>
                <a:gd name="connsiteX40" fmla="*/ 4779 w 448462"/>
                <a:gd name="connsiteY40" fmla="*/ 213270 h 392491"/>
                <a:gd name="connsiteX41" fmla="*/ 7227 w 448462"/>
                <a:gd name="connsiteY41" fmla="*/ 211754 h 392491"/>
                <a:gd name="connsiteX42" fmla="*/ 437971 w 448462"/>
                <a:gd name="connsiteY42" fmla="*/ 583 h 392491"/>
                <a:gd name="connsiteX43" fmla="*/ 439603 w 448462"/>
                <a:gd name="connsiteY43" fmla="*/ 117 h 39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8462" h="392491">
                  <a:moveTo>
                    <a:pt x="149021" y="328125"/>
                  </a:moveTo>
                  <a:lnTo>
                    <a:pt x="210588" y="357224"/>
                  </a:lnTo>
                  <a:lnTo>
                    <a:pt x="160375" y="391211"/>
                  </a:lnTo>
                  <a:lnTo>
                    <a:pt x="158502" y="392025"/>
                  </a:lnTo>
                  <a:lnTo>
                    <a:pt x="156629" y="392491"/>
                  </a:lnTo>
                  <a:lnTo>
                    <a:pt x="154757" y="392375"/>
                  </a:lnTo>
                  <a:lnTo>
                    <a:pt x="153001" y="391676"/>
                  </a:lnTo>
                  <a:lnTo>
                    <a:pt x="151362" y="390396"/>
                  </a:lnTo>
                  <a:lnTo>
                    <a:pt x="150075" y="388883"/>
                  </a:lnTo>
                  <a:lnTo>
                    <a:pt x="149255" y="387137"/>
                  </a:lnTo>
                  <a:lnTo>
                    <a:pt x="149021" y="385158"/>
                  </a:lnTo>
                  <a:close/>
                  <a:moveTo>
                    <a:pt x="441235" y="0"/>
                  </a:moveTo>
                  <a:lnTo>
                    <a:pt x="442983" y="233"/>
                  </a:lnTo>
                  <a:lnTo>
                    <a:pt x="444615" y="816"/>
                  </a:lnTo>
                  <a:lnTo>
                    <a:pt x="446131" y="1866"/>
                  </a:lnTo>
                  <a:lnTo>
                    <a:pt x="447530" y="3615"/>
                  </a:lnTo>
                  <a:lnTo>
                    <a:pt x="448346" y="5714"/>
                  </a:lnTo>
                  <a:lnTo>
                    <a:pt x="448462" y="7696"/>
                  </a:lnTo>
                  <a:lnTo>
                    <a:pt x="447879" y="9911"/>
                  </a:lnTo>
                  <a:lnTo>
                    <a:pt x="307990" y="362641"/>
                  </a:lnTo>
                  <a:lnTo>
                    <a:pt x="306708" y="364973"/>
                  </a:lnTo>
                  <a:lnTo>
                    <a:pt x="305076" y="366955"/>
                  </a:lnTo>
                  <a:lnTo>
                    <a:pt x="303094" y="368588"/>
                  </a:lnTo>
                  <a:lnTo>
                    <a:pt x="300646" y="369870"/>
                  </a:lnTo>
                  <a:lnTo>
                    <a:pt x="298314" y="370570"/>
                  </a:lnTo>
                  <a:lnTo>
                    <a:pt x="295983" y="370803"/>
                  </a:lnTo>
                  <a:lnTo>
                    <a:pt x="293068" y="370453"/>
                  </a:lnTo>
                  <a:lnTo>
                    <a:pt x="290387" y="369404"/>
                  </a:lnTo>
                  <a:lnTo>
                    <a:pt x="148982" y="302123"/>
                  </a:lnTo>
                  <a:lnTo>
                    <a:pt x="347858" y="102379"/>
                  </a:lnTo>
                  <a:lnTo>
                    <a:pt x="120771" y="288830"/>
                  </a:lnTo>
                  <a:lnTo>
                    <a:pt x="7344" y="234842"/>
                  </a:lnTo>
                  <a:lnTo>
                    <a:pt x="4896" y="233209"/>
                  </a:lnTo>
                  <a:lnTo>
                    <a:pt x="2798" y="231227"/>
                  </a:lnTo>
                  <a:lnTo>
                    <a:pt x="1282" y="228895"/>
                  </a:lnTo>
                  <a:lnTo>
                    <a:pt x="349" y="226213"/>
                  </a:lnTo>
                  <a:lnTo>
                    <a:pt x="0" y="223298"/>
                  </a:lnTo>
                  <a:lnTo>
                    <a:pt x="233" y="220499"/>
                  </a:lnTo>
                  <a:lnTo>
                    <a:pt x="1165" y="217701"/>
                  </a:lnTo>
                  <a:lnTo>
                    <a:pt x="2681" y="215252"/>
                  </a:lnTo>
                  <a:lnTo>
                    <a:pt x="4779" y="213270"/>
                  </a:lnTo>
                  <a:lnTo>
                    <a:pt x="7227" y="211754"/>
                  </a:lnTo>
                  <a:lnTo>
                    <a:pt x="437971" y="583"/>
                  </a:lnTo>
                  <a:lnTo>
                    <a:pt x="439603" y="117"/>
                  </a:lnTo>
                  <a:close/>
                </a:path>
              </a:pathLst>
            </a:custGeom>
            <a:solidFill>
              <a:schemeClr val="bg1"/>
            </a:solidFill>
            <a:ln w="0">
              <a:noFill/>
              <a:prstDash val="solid"/>
              <a:round/>
            </a:ln>
          </p:spPr>
          <p:txBody>
            <a:bodyPr vert="horz" wrap="square" lIns="91440" tIns="45720" rIns="91440" bIns="45720" anchor="t" anchorCtr="0">
              <a:prstTxWarp prst="textNoShape">
                <a:avLst/>
              </a:prstTxWarp>
              <a:noAutofit/>
            </a:bodyPr>
            <a:lstStyle/>
            <a:p>
              <a:pPr lvl="0">
                <a:defRPr/>
              </a:pPr>
              <a:endParaRPr lang="ko-KR" altLang="en-US">
                <a:solidFill>
                  <a:prstClr val="black"/>
                </a:solidFill>
              </a:endParaRPr>
            </a:p>
          </p:txBody>
        </p:sp>
        <p:sp>
          <p:nvSpPr>
            <p:cNvPr id="79" name="Freeform 6"/>
            <p:cNvSpPr/>
            <p:nvPr/>
          </p:nvSpPr>
          <p:spPr>
            <a:xfrm>
              <a:off x="6920427" y="2421220"/>
              <a:ext cx="420995" cy="398980"/>
            </a:xfrm>
            <a:custGeom>
              <a:avLst/>
              <a:gdLst>
                <a:gd name="T0" fmla="*/ 2689 w 3491"/>
                <a:gd name="T1" fmla="*/ 15 h 3097"/>
                <a:gd name="T2" fmla="*/ 2963 w 3491"/>
                <a:gd name="T3" fmla="*/ 108 h 3097"/>
                <a:gd name="T4" fmla="*/ 3204 w 3491"/>
                <a:gd name="T5" fmla="*/ 281 h 3097"/>
                <a:gd name="T6" fmla="*/ 3382 w 3491"/>
                <a:gd name="T7" fmla="*/ 518 h 3097"/>
                <a:gd name="T8" fmla="*/ 3475 w 3491"/>
                <a:gd name="T9" fmla="*/ 786 h 3097"/>
                <a:gd name="T10" fmla="*/ 3486 w 3491"/>
                <a:gd name="T11" fmla="*/ 1066 h 3097"/>
                <a:gd name="T12" fmla="*/ 3413 w 3491"/>
                <a:gd name="T13" fmla="*/ 1339 h 3097"/>
                <a:gd name="T14" fmla="*/ 3256 w 3491"/>
                <a:gd name="T15" fmla="*/ 1586 h 3097"/>
                <a:gd name="T16" fmla="*/ 1965 w 3491"/>
                <a:gd name="T17" fmla="*/ 2838 h 3097"/>
                <a:gd name="T18" fmla="*/ 1873 w 3491"/>
                <a:gd name="T19" fmla="*/ 2828 h 3097"/>
                <a:gd name="T20" fmla="*/ 1821 w 3491"/>
                <a:gd name="T21" fmla="*/ 2749 h 3097"/>
                <a:gd name="T22" fmla="*/ 1853 w 3491"/>
                <a:gd name="T23" fmla="*/ 2662 h 3097"/>
                <a:gd name="T24" fmla="*/ 3153 w 3491"/>
                <a:gd name="T25" fmla="*/ 1355 h 3097"/>
                <a:gd name="T26" fmla="*/ 3242 w 3491"/>
                <a:gd name="T27" fmla="*/ 1126 h 3097"/>
                <a:gd name="T28" fmla="*/ 3253 w 3491"/>
                <a:gd name="T29" fmla="*/ 885 h 3097"/>
                <a:gd name="T30" fmla="*/ 3183 w 3491"/>
                <a:gd name="T31" fmla="*/ 653 h 3097"/>
                <a:gd name="T32" fmla="*/ 3035 w 3491"/>
                <a:gd name="T33" fmla="*/ 448 h 3097"/>
                <a:gd name="T34" fmla="*/ 2825 w 3491"/>
                <a:gd name="T35" fmla="*/ 301 h 3097"/>
                <a:gd name="T36" fmla="*/ 2586 w 3491"/>
                <a:gd name="T37" fmla="*/ 234 h 3097"/>
                <a:gd name="T38" fmla="*/ 2340 w 3491"/>
                <a:gd name="T39" fmla="*/ 243 h 3097"/>
                <a:gd name="T40" fmla="*/ 2108 w 3491"/>
                <a:gd name="T41" fmla="*/ 331 h 3097"/>
                <a:gd name="T42" fmla="*/ 378 w 3491"/>
                <a:gd name="T43" fmla="*/ 1972 h 3097"/>
                <a:gd name="T44" fmla="*/ 258 w 3491"/>
                <a:gd name="T45" fmla="*/ 2149 h 3097"/>
                <a:gd name="T46" fmla="*/ 218 w 3491"/>
                <a:gd name="T47" fmla="*/ 2350 h 3097"/>
                <a:gd name="T48" fmla="*/ 258 w 3491"/>
                <a:gd name="T49" fmla="*/ 2551 h 3097"/>
                <a:gd name="T50" fmla="*/ 378 w 3491"/>
                <a:gd name="T51" fmla="*/ 2728 h 3097"/>
                <a:gd name="T52" fmla="*/ 558 w 3491"/>
                <a:gd name="T53" fmla="*/ 2846 h 3097"/>
                <a:gd name="T54" fmla="*/ 763 w 3491"/>
                <a:gd name="T55" fmla="*/ 2885 h 3097"/>
                <a:gd name="T56" fmla="*/ 968 w 3491"/>
                <a:gd name="T57" fmla="*/ 2846 h 3097"/>
                <a:gd name="T58" fmla="*/ 1149 w 3491"/>
                <a:gd name="T59" fmla="*/ 2728 h 3097"/>
                <a:gd name="T60" fmla="*/ 2809 w 3491"/>
                <a:gd name="T61" fmla="*/ 1091 h 3097"/>
                <a:gd name="T62" fmla="*/ 2837 w 3491"/>
                <a:gd name="T63" fmla="*/ 942 h 3097"/>
                <a:gd name="T64" fmla="*/ 2791 w 3491"/>
                <a:gd name="T65" fmla="*/ 797 h 3097"/>
                <a:gd name="T66" fmla="*/ 2677 w 3491"/>
                <a:gd name="T67" fmla="*/ 685 h 3097"/>
                <a:gd name="T68" fmla="*/ 2528 w 3491"/>
                <a:gd name="T69" fmla="*/ 641 h 3097"/>
                <a:gd name="T70" fmla="*/ 2377 w 3491"/>
                <a:gd name="T71" fmla="*/ 668 h 3097"/>
                <a:gd name="T72" fmla="*/ 1082 w 3491"/>
                <a:gd name="T73" fmla="*/ 1906 h 3097"/>
                <a:gd name="T74" fmla="*/ 992 w 3491"/>
                <a:gd name="T75" fmla="*/ 1937 h 3097"/>
                <a:gd name="T76" fmla="*/ 911 w 3491"/>
                <a:gd name="T77" fmla="*/ 1887 h 3097"/>
                <a:gd name="T78" fmla="*/ 900 w 3491"/>
                <a:gd name="T79" fmla="*/ 1796 h 3097"/>
                <a:gd name="T80" fmla="*/ 2165 w 3491"/>
                <a:gd name="T81" fmla="*/ 546 h 3097"/>
                <a:gd name="T82" fmla="*/ 2354 w 3491"/>
                <a:gd name="T83" fmla="*/ 449 h 3097"/>
                <a:gd name="T84" fmla="*/ 2562 w 3491"/>
                <a:gd name="T85" fmla="*/ 429 h 3097"/>
                <a:gd name="T86" fmla="*/ 2763 w 3491"/>
                <a:gd name="T87" fmla="*/ 488 h 3097"/>
                <a:gd name="T88" fmla="*/ 2932 w 3491"/>
                <a:gd name="T89" fmla="*/ 623 h 3097"/>
                <a:gd name="T90" fmla="*/ 3032 w 3491"/>
                <a:gd name="T91" fmla="*/ 809 h 3097"/>
                <a:gd name="T92" fmla="*/ 3053 w 3491"/>
                <a:gd name="T93" fmla="*/ 1012 h 3097"/>
                <a:gd name="T94" fmla="*/ 2993 w 3491"/>
                <a:gd name="T95" fmla="*/ 1209 h 3097"/>
                <a:gd name="T96" fmla="*/ 1303 w 3491"/>
                <a:gd name="T97" fmla="*/ 2879 h 3097"/>
                <a:gd name="T98" fmla="*/ 1094 w 3491"/>
                <a:gd name="T99" fmla="*/ 3025 h 3097"/>
                <a:gd name="T100" fmla="*/ 855 w 3491"/>
                <a:gd name="T101" fmla="*/ 3092 h 3097"/>
                <a:gd name="T102" fmla="*/ 609 w 3491"/>
                <a:gd name="T103" fmla="*/ 3083 h 3097"/>
                <a:gd name="T104" fmla="*/ 377 w 3491"/>
                <a:gd name="T105" fmla="*/ 2995 h 3097"/>
                <a:gd name="T106" fmla="*/ 178 w 3491"/>
                <a:gd name="T107" fmla="*/ 2832 h 3097"/>
                <a:gd name="T108" fmla="*/ 51 w 3491"/>
                <a:gd name="T109" fmla="*/ 2617 h 3097"/>
                <a:gd name="T110" fmla="*/ 0 w 3491"/>
                <a:gd name="T111" fmla="*/ 2381 h 3097"/>
                <a:gd name="T112" fmla="*/ 30 w 3491"/>
                <a:gd name="T113" fmla="*/ 2141 h 3097"/>
                <a:gd name="T114" fmla="*/ 139 w 3491"/>
                <a:gd name="T115" fmla="*/ 1920 h 3097"/>
                <a:gd name="T116" fmla="*/ 1872 w 3491"/>
                <a:gd name="T117" fmla="*/ 230 h 3097"/>
                <a:gd name="T118" fmla="*/ 2123 w 3491"/>
                <a:gd name="T119" fmla="*/ 76 h 3097"/>
                <a:gd name="T120" fmla="*/ 2402 w 3491"/>
                <a:gd name="T121" fmla="*/ 5 h 3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1" h="3097">
                  <a:moveTo>
                    <a:pt x="2474" y="0"/>
                  </a:moveTo>
                  <a:lnTo>
                    <a:pt x="2546" y="0"/>
                  </a:lnTo>
                  <a:lnTo>
                    <a:pt x="2618" y="5"/>
                  </a:lnTo>
                  <a:lnTo>
                    <a:pt x="2689" y="15"/>
                  </a:lnTo>
                  <a:lnTo>
                    <a:pt x="2758" y="31"/>
                  </a:lnTo>
                  <a:lnTo>
                    <a:pt x="2828" y="51"/>
                  </a:lnTo>
                  <a:lnTo>
                    <a:pt x="2896" y="76"/>
                  </a:lnTo>
                  <a:lnTo>
                    <a:pt x="2963" y="108"/>
                  </a:lnTo>
                  <a:lnTo>
                    <a:pt x="3026" y="143"/>
                  </a:lnTo>
                  <a:lnTo>
                    <a:pt x="3088" y="183"/>
                  </a:lnTo>
                  <a:lnTo>
                    <a:pt x="3147" y="230"/>
                  </a:lnTo>
                  <a:lnTo>
                    <a:pt x="3204" y="281"/>
                  </a:lnTo>
                  <a:lnTo>
                    <a:pt x="3256" y="336"/>
                  </a:lnTo>
                  <a:lnTo>
                    <a:pt x="3303" y="394"/>
                  </a:lnTo>
                  <a:lnTo>
                    <a:pt x="3345" y="455"/>
                  </a:lnTo>
                  <a:lnTo>
                    <a:pt x="3382" y="518"/>
                  </a:lnTo>
                  <a:lnTo>
                    <a:pt x="3413" y="582"/>
                  </a:lnTo>
                  <a:lnTo>
                    <a:pt x="3439" y="650"/>
                  </a:lnTo>
                  <a:lnTo>
                    <a:pt x="3460" y="717"/>
                  </a:lnTo>
                  <a:lnTo>
                    <a:pt x="3475" y="786"/>
                  </a:lnTo>
                  <a:lnTo>
                    <a:pt x="3486" y="856"/>
                  </a:lnTo>
                  <a:lnTo>
                    <a:pt x="3491" y="926"/>
                  </a:lnTo>
                  <a:lnTo>
                    <a:pt x="3491" y="996"/>
                  </a:lnTo>
                  <a:lnTo>
                    <a:pt x="3486" y="1066"/>
                  </a:lnTo>
                  <a:lnTo>
                    <a:pt x="3475" y="1136"/>
                  </a:lnTo>
                  <a:lnTo>
                    <a:pt x="3460" y="1205"/>
                  </a:lnTo>
                  <a:lnTo>
                    <a:pt x="3439" y="1273"/>
                  </a:lnTo>
                  <a:lnTo>
                    <a:pt x="3413" y="1339"/>
                  </a:lnTo>
                  <a:lnTo>
                    <a:pt x="3382" y="1404"/>
                  </a:lnTo>
                  <a:lnTo>
                    <a:pt x="3345" y="1467"/>
                  </a:lnTo>
                  <a:lnTo>
                    <a:pt x="3303" y="1528"/>
                  </a:lnTo>
                  <a:lnTo>
                    <a:pt x="3256" y="1586"/>
                  </a:lnTo>
                  <a:lnTo>
                    <a:pt x="3204" y="1641"/>
                  </a:lnTo>
                  <a:lnTo>
                    <a:pt x="2007" y="2813"/>
                  </a:lnTo>
                  <a:lnTo>
                    <a:pt x="1988" y="2828"/>
                  </a:lnTo>
                  <a:lnTo>
                    <a:pt x="1965" y="2838"/>
                  </a:lnTo>
                  <a:lnTo>
                    <a:pt x="1942" y="2844"/>
                  </a:lnTo>
                  <a:lnTo>
                    <a:pt x="1918" y="2844"/>
                  </a:lnTo>
                  <a:lnTo>
                    <a:pt x="1894" y="2838"/>
                  </a:lnTo>
                  <a:lnTo>
                    <a:pt x="1873" y="2828"/>
                  </a:lnTo>
                  <a:lnTo>
                    <a:pt x="1853" y="2813"/>
                  </a:lnTo>
                  <a:lnTo>
                    <a:pt x="1837" y="2793"/>
                  </a:lnTo>
                  <a:lnTo>
                    <a:pt x="1827" y="2772"/>
                  </a:lnTo>
                  <a:lnTo>
                    <a:pt x="1821" y="2749"/>
                  </a:lnTo>
                  <a:lnTo>
                    <a:pt x="1821" y="2726"/>
                  </a:lnTo>
                  <a:lnTo>
                    <a:pt x="1827" y="2703"/>
                  </a:lnTo>
                  <a:lnTo>
                    <a:pt x="1837" y="2681"/>
                  </a:lnTo>
                  <a:lnTo>
                    <a:pt x="1853" y="2662"/>
                  </a:lnTo>
                  <a:lnTo>
                    <a:pt x="3035" y="1505"/>
                  </a:lnTo>
                  <a:lnTo>
                    <a:pt x="3079" y="1458"/>
                  </a:lnTo>
                  <a:lnTo>
                    <a:pt x="3118" y="1407"/>
                  </a:lnTo>
                  <a:lnTo>
                    <a:pt x="3153" y="1355"/>
                  </a:lnTo>
                  <a:lnTo>
                    <a:pt x="3183" y="1300"/>
                  </a:lnTo>
                  <a:lnTo>
                    <a:pt x="3208" y="1243"/>
                  </a:lnTo>
                  <a:lnTo>
                    <a:pt x="3228" y="1185"/>
                  </a:lnTo>
                  <a:lnTo>
                    <a:pt x="3242" y="1126"/>
                  </a:lnTo>
                  <a:lnTo>
                    <a:pt x="3253" y="1066"/>
                  </a:lnTo>
                  <a:lnTo>
                    <a:pt x="3257" y="1006"/>
                  </a:lnTo>
                  <a:lnTo>
                    <a:pt x="3257" y="946"/>
                  </a:lnTo>
                  <a:lnTo>
                    <a:pt x="3253" y="885"/>
                  </a:lnTo>
                  <a:lnTo>
                    <a:pt x="3242" y="826"/>
                  </a:lnTo>
                  <a:lnTo>
                    <a:pt x="3228" y="766"/>
                  </a:lnTo>
                  <a:lnTo>
                    <a:pt x="3208" y="709"/>
                  </a:lnTo>
                  <a:lnTo>
                    <a:pt x="3183" y="653"/>
                  </a:lnTo>
                  <a:lnTo>
                    <a:pt x="3153" y="598"/>
                  </a:lnTo>
                  <a:lnTo>
                    <a:pt x="3118" y="545"/>
                  </a:lnTo>
                  <a:lnTo>
                    <a:pt x="3079" y="495"/>
                  </a:lnTo>
                  <a:lnTo>
                    <a:pt x="3035" y="448"/>
                  </a:lnTo>
                  <a:lnTo>
                    <a:pt x="2985" y="403"/>
                  </a:lnTo>
                  <a:lnTo>
                    <a:pt x="2935" y="364"/>
                  </a:lnTo>
                  <a:lnTo>
                    <a:pt x="2881" y="331"/>
                  </a:lnTo>
                  <a:lnTo>
                    <a:pt x="2825" y="301"/>
                  </a:lnTo>
                  <a:lnTo>
                    <a:pt x="2767" y="277"/>
                  </a:lnTo>
                  <a:lnTo>
                    <a:pt x="2708" y="258"/>
                  </a:lnTo>
                  <a:lnTo>
                    <a:pt x="2648" y="243"/>
                  </a:lnTo>
                  <a:lnTo>
                    <a:pt x="2586" y="234"/>
                  </a:lnTo>
                  <a:lnTo>
                    <a:pt x="2525" y="229"/>
                  </a:lnTo>
                  <a:lnTo>
                    <a:pt x="2464" y="229"/>
                  </a:lnTo>
                  <a:lnTo>
                    <a:pt x="2402" y="234"/>
                  </a:lnTo>
                  <a:lnTo>
                    <a:pt x="2340" y="243"/>
                  </a:lnTo>
                  <a:lnTo>
                    <a:pt x="2280" y="258"/>
                  </a:lnTo>
                  <a:lnTo>
                    <a:pt x="2221" y="277"/>
                  </a:lnTo>
                  <a:lnTo>
                    <a:pt x="2164" y="301"/>
                  </a:lnTo>
                  <a:lnTo>
                    <a:pt x="2108" y="331"/>
                  </a:lnTo>
                  <a:lnTo>
                    <a:pt x="2055" y="364"/>
                  </a:lnTo>
                  <a:lnTo>
                    <a:pt x="2003" y="403"/>
                  </a:lnTo>
                  <a:lnTo>
                    <a:pt x="1955" y="448"/>
                  </a:lnTo>
                  <a:lnTo>
                    <a:pt x="378" y="1972"/>
                  </a:lnTo>
                  <a:lnTo>
                    <a:pt x="341" y="2013"/>
                  </a:lnTo>
                  <a:lnTo>
                    <a:pt x="307" y="2057"/>
                  </a:lnTo>
                  <a:lnTo>
                    <a:pt x="280" y="2102"/>
                  </a:lnTo>
                  <a:lnTo>
                    <a:pt x="258" y="2149"/>
                  </a:lnTo>
                  <a:lnTo>
                    <a:pt x="241" y="2199"/>
                  </a:lnTo>
                  <a:lnTo>
                    <a:pt x="228" y="2248"/>
                  </a:lnTo>
                  <a:lnTo>
                    <a:pt x="220" y="2299"/>
                  </a:lnTo>
                  <a:lnTo>
                    <a:pt x="218" y="2350"/>
                  </a:lnTo>
                  <a:lnTo>
                    <a:pt x="220" y="2402"/>
                  </a:lnTo>
                  <a:lnTo>
                    <a:pt x="228" y="2452"/>
                  </a:lnTo>
                  <a:lnTo>
                    <a:pt x="241" y="2503"/>
                  </a:lnTo>
                  <a:lnTo>
                    <a:pt x="258" y="2551"/>
                  </a:lnTo>
                  <a:lnTo>
                    <a:pt x="280" y="2599"/>
                  </a:lnTo>
                  <a:lnTo>
                    <a:pt x="307" y="2644"/>
                  </a:lnTo>
                  <a:lnTo>
                    <a:pt x="341" y="2687"/>
                  </a:lnTo>
                  <a:lnTo>
                    <a:pt x="378" y="2728"/>
                  </a:lnTo>
                  <a:lnTo>
                    <a:pt x="419" y="2765"/>
                  </a:lnTo>
                  <a:lnTo>
                    <a:pt x="463" y="2796"/>
                  </a:lnTo>
                  <a:lnTo>
                    <a:pt x="509" y="2824"/>
                  </a:lnTo>
                  <a:lnTo>
                    <a:pt x="558" y="2846"/>
                  </a:lnTo>
                  <a:lnTo>
                    <a:pt x="608" y="2863"/>
                  </a:lnTo>
                  <a:lnTo>
                    <a:pt x="660" y="2874"/>
                  </a:lnTo>
                  <a:lnTo>
                    <a:pt x="711" y="2882"/>
                  </a:lnTo>
                  <a:lnTo>
                    <a:pt x="763" y="2885"/>
                  </a:lnTo>
                  <a:lnTo>
                    <a:pt x="816" y="2882"/>
                  </a:lnTo>
                  <a:lnTo>
                    <a:pt x="867" y="2874"/>
                  </a:lnTo>
                  <a:lnTo>
                    <a:pt x="919" y="2863"/>
                  </a:lnTo>
                  <a:lnTo>
                    <a:pt x="968" y="2846"/>
                  </a:lnTo>
                  <a:lnTo>
                    <a:pt x="1018" y="2824"/>
                  </a:lnTo>
                  <a:lnTo>
                    <a:pt x="1064" y="2796"/>
                  </a:lnTo>
                  <a:lnTo>
                    <a:pt x="1108" y="2765"/>
                  </a:lnTo>
                  <a:lnTo>
                    <a:pt x="1149" y="2728"/>
                  </a:lnTo>
                  <a:lnTo>
                    <a:pt x="2741" y="1187"/>
                  </a:lnTo>
                  <a:lnTo>
                    <a:pt x="2768" y="1158"/>
                  </a:lnTo>
                  <a:lnTo>
                    <a:pt x="2791" y="1125"/>
                  </a:lnTo>
                  <a:lnTo>
                    <a:pt x="2809" y="1091"/>
                  </a:lnTo>
                  <a:lnTo>
                    <a:pt x="2823" y="1055"/>
                  </a:lnTo>
                  <a:lnTo>
                    <a:pt x="2831" y="1018"/>
                  </a:lnTo>
                  <a:lnTo>
                    <a:pt x="2837" y="980"/>
                  </a:lnTo>
                  <a:lnTo>
                    <a:pt x="2837" y="942"/>
                  </a:lnTo>
                  <a:lnTo>
                    <a:pt x="2831" y="904"/>
                  </a:lnTo>
                  <a:lnTo>
                    <a:pt x="2823" y="867"/>
                  </a:lnTo>
                  <a:lnTo>
                    <a:pt x="2809" y="832"/>
                  </a:lnTo>
                  <a:lnTo>
                    <a:pt x="2791" y="797"/>
                  </a:lnTo>
                  <a:lnTo>
                    <a:pt x="2768" y="764"/>
                  </a:lnTo>
                  <a:lnTo>
                    <a:pt x="2741" y="734"/>
                  </a:lnTo>
                  <a:lnTo>
                    <a:pt x="2710" y="707"/>
                  </a:lnTo>
                  <a:lnTo>
                    <a:pt x="2677" y="685"/>
                  </a:lnTo>
                  <a:lnTo>
                    <a:pt x="2642" y="668"/>
                  </a:lnTo>
                  <a:lnTo>
                    <a:pt x="2605" y="654"/>
                  </a:lnTo>
                  <a:lnTo>
                    <a:pt x="2567" y="645"/>
                  </a:lnTo>
                  <a:lnTo>
                    <a:pt x="2528" y="641"/>
                  </a:lnTo>
                  <a:lnTo>
                    <a:pt x="2490" y="641"/>
                  </a:lnTo>
                  <a:lnTo>
                    <a:pt x="2452" y="645"/>
                  </a:lnTo>
                  <a:lnTo>
                    <a:pt x="2415" y="654"/>
                  </a:lnTo>
                  <a:lnTo>
                    <a:pt x="2377" y="668"/>
                  </a:lnTo>
                  <a:lnTo>
                    <a:pt x="2343" y="685"/>
                  </a:lnTo>
                  <a:lnTo>
                    <a:pt x="2309" y="707"/>
                  </a:lnTo>
                  <a:lnTo>
                    <a:pt x="2278" y="734"/>
                  </a:lnTo>
                  <a:lnTo>
                    <a:pt x="1082" y="1906"/>
                  </a:lnTo>
                  <a:lnTo>
                    <a:pt x="1062" y="1922"/>
                  </a:lnTo>
                  <a:lnTo>
                    <a:pt x="1040" y="1931"/>
                  </a:lnTo>
                  <a:lnTo>
                    <a:pt x="1017" y="1937"/>
                  </a:lnTo>
                  <a:lnTo>
                    <a:pt x="992" y="1937"/>
                  </a:lnTo>
                  <a:lnTo>
                    <a:pt x="969" y="1931"/>
                  </a:lnTo>
                  <a:lnTo>
                    <a:pt x="947" y="1922"/>
                  </a:lnTo>
                  <a:lnTo>
                    <a:pt x="927" y="1906"/>
                  </a:lnTo>
                  <a:lnTo>
                    <a:pt x="911" y="1887"/>
                  </a:lnTo>
                  <a:lnTo>
                    <a:pt x="900" y="1865"/>
                  </a:lnTo>
                  <a:lnTo>
                    <a:pt x="896" y="1842"/>
                  </a:lnTo>
                  <a:lnTo>
                    <a:pt x="896" y="1819"/>
                  </a:lnTo>
                  <a:lnTo>
                    <a:pt x="900" y="1796"/>
                  </a:lnTo>
                  <a:lnTo>
                    <a:pt x="911" y="1775"/>
                  </a:lnTo>
                  <a:lnTo>
                    <a:pt x="927" y="1755"/>
                  </a:lnTo>
                  <a:lnTo>
                    <a:pt x="2123" y="583"/>
                  </a:lnTo>
                  <a:lnTo>
                    <a:pt x="2165" y="546"/>
                  </a:lnTo>
                  <a:lnTo>
                    <a:pt x="2209" y="515"/>
                  </a:lnTo>
                  <a:lnTo>
                    <a:pt x="2255" y="488"/>
                  </a:lnTo>
                  <a:lnTo>
                    <a:pt x="2304" y="465"/>
                  </a:lnTo>
                  <a:lnTo>
                    <a:pt x="2354" y="449"/>
                  </a:lnTo>
                  <a:lnTo>
                    <a:pt x="2405" y="436"/>
                  </a:lnTo>
                  <a:lnTo>
                    <a:pt x="2457" y="429"/>
                  </a:lnTo>
                  <a:lnTo>
                    <a:pt x="2509" y="427"/>
                  </a:lnTo>
                  <a:lnTo>
                    <a:pt x="2562" y="429"/>
                  </a:lnTo>
                  <a:lnTo>
                    <a:pt x="2613" y="436"/>
                  </a:lnTo>
                  <a:lnTo>
                    <a:pt x="2665" y="449"/>
                  </a:lnTo>
                  <a:lnTo>
                    <a:pt x="2714" y="465"/>
                  </a:lnTo>
                  <a:lnTo>
                    <a:pt x="2763" y="488"/>
                  </a:lnTo>
                  <a:lnTo>
                    <a:pt x="2810" y="515"/>
                  </a:lnTo>
                  <a:lnTo>
                    <a:pt x="2854" y="546"/>
                  </a:lnTo>
                  <a:lnTo>
                    <a:pt x="2895" y="583"/>
                  </a:lnTo>
                  <a:lnTo>
                    <a:pt x="2932" y="623"/>
                  </a:lnTo>
                  <a:lnTo>
                    <a:pt x="2965" y="666"/>
                  </a:lnTo>
                  <a:lnTo>
                    <a:pt x="2993" y="713"/>
                  </a:lnTo>
                  <a:lnTo>
                    <a:pt x="3015" y="760"/>
                  </a:lnTo>
                  <a:lnTo>
                    <a:pt x="3032" y="809"/>
                  </a:lnTo>
                  <a:lnTo>
                    <a:pt x="3045" y="859"/>
                  </a:lnTo>
                  <a:lnTo>
                    <a:pt x="3053" y="910"/>
                  </a:lnTo>
                  <a:lnTo>
                    <a:pt x="3055" y="961"/>
                  </a:lnTo>
                  <a:lnTo>
                    <a:pt x="3053" y="1012"/>
                  </a:lnTo>
                  <a:lnTo>
                    <a:pt x="3045" y="1063"/>
                  </a:lnTo>
                  <a:lnTo>
                    <a:pt x="3032" y="1113"/>
                  </a:lnTo>
                  <a:lnTo>
                    <a:pt x="3015" y="1162"/>
                  </a:lnTo>
                  <a:lnTo>
                    <a:pt x="2993" y="1209"/>
                  </a:lnTo>
                  <a:lnTo>
                    <a:pt x="2965" y="1255"/>
                  </a:lnTo>
                  <a:lnTo>
                    <a:pt x="2932" y="1298"/>
                  </a:lnTo>
                  <a:lnTo>
                    <a:pt x="2895" y="1339"/>
                  </a:lnTo>
                  <a:lnTo>
                    <a:pt x="1303" y="2879"/>
                  </a:lnTo>
                  <a:lnTo>
                    <a:pt x="1255" y="2923"/>
                  </a:lnTo>
                  <a:lnTo>
                    <a:pt x="1203" y="2962"/>
                  </a:lnTo>
                  <a:lnTo>
                    <a:pt x="1150" y="2995"/>
                  </a:lnTo>
                  <a:lnTo>
                    <a:pt x="1094" y="3025"/>
                  </a:lnTo>
                  <a:lnTo>
                    <a:pt x="1036" y="3049"/>
                  </a:lnTo>
                  <a:lnTo>
                    <a:pt x="977" y="3068"/>
                  </a:lnTo>
                  <a:lnTo>
                    <a:pt x="917" y="3083"/>
                  </a:lnTo>
                  <a:lnTo>
                    <a:pt x="855" y="3092"/>
                  </a:lnTo>
                  <a:lnTo>
                    <a:pt x="794" y="3097"/>
                  </a:lnTo>
                  <a:lnTo>
                    <a:pt x="733" y="3097"/>
                  </a:lnTo>
                  <a:lnTo>
                    <a:pt x="671" y="3092"/>
                  </a:lnTo>
                  <a:lnTo>
                    <a:pt x="609" y="3083"/>
                  </a:lnTo>
                  <a:lnTo>
                    <a:pt x="549" y="3068"/>
                  </a:lnTo>
                  <a:lnTo>
                    <a:pt x="490" y="3049"/>
                  </a:lnTo>
                  <a:lnTo>
                    <a:pt x="433" y="3025"/>
                  </a:lnTo>
                  <a:lnTo>
                    <a:pt x="377" y="2995"/>
                  </a:lnTo>
                  <a:lnTo>
                    <a:pt x="323" y="2962"/>
                  </a:lnTo>
                  <a:lnTo>
                    <a:pt x="272" y="2923"/>
                  </a:lnTo>
                  <a:lnTo>
                    <a:pt x="224" y="2879"/>
                  </a:lnTo>
                  <a:lnTo>
                    <a:pt x="178" y="2832"/>
                  </a:lnTo>
                  <a:lnTo>
                    <a:pt x="139" y="2782"/>
                  </a:lnTo>
                  <a:lnTo>
                    <a:pt x="104" y="2729"/>
                  </a:lnTo>
                  <a:lnTo>
                    <a:pt x="75" y="2674"/>
                  </a:lnTo>
                  <a:lnTo>
                    <a:pt x="51" y="2617"/>
                  </a:lnTo>
                  <a:lnTo>
                    <a:pt x="30" y="2560"/>
                  </a:lnTo>
                  <a:lnTo>
                    <a:pt x="15" y="2501"/>
                  </a:lnTo>
                  <a:lnTo>
                    <a:pt x="5" y="2441"/>
                  </a:lnTo>
                  <a:lnTo>
                    <a:pt x="0" y="2381"/>
                  </a:lnTo>
                  <a:lnTo>
                    <a:pt x="0" y="2321"/>
                  </a:lnTo>
                  <a:lnTo>
                    <a:pt x="5" y="2260"/>
                  </a:lnTo>
                  <a:lnTo>
                    <a:pt x="15" y="2200"/>
                  </a:lnTo>
                  <a:lnTo>
                    <a:pt x="30" y="2141"/>
                  </a:lnTo>
                  <a:lnTo>
                    <a:pt x="51" y="2083"/>
                  </a:lnTo>
                  <a:lnTo>
                    <a:pt x="75" y="2027"/>
                  </a:lnTo>
                  <a:lnTo>
                    <a:pt x="104" y="1972"/>
                  </a:lnTo>
                  <a:lnTo>
                    <a:pt x="139" y="1920"/>
                  </a:lnTo>
                  <a:lnTo>
                    <a:pt x="178" y="1869"/>
                  </a:lnTo>
                  <a:lnTo>
                    <a:pt x="224" y="1822"/>
                  </a:lnTo>
                  <a:lnTo>
                    <a:pt x="1815" y="281"/>
                  </a:lnTo>
                  <a:lnTo>
                    <a:pt x="1872" y="230"/>
                  </a:lnTo>
                  <a:lnTo>
                    <a:pt x="1931" y="183"/>
                  </a:lnTo>
                  <a:lnTo>
                    <a:pt x="1992" y="143"/>
                  </a:lnTo>
                  <a:lnTo>
                    <a:pt x="2057" y="108"/>
                  </a:lnTo>
                  <a:lnTo>
                    <a:pt x="2123" y="76"/>
                  </a:lnTo>
                  <a:lnTo>
                    <a:pt x="2191" y="51"/>
                  </a:lnTo>
                  <a:lnTo>
                    <a:pt x="2261" y="31"/>
                  </a:lnTo>
                  <a:lnTo>
                    <a:pt x="2331" y="15"/>
                  </a:lnTo>
                  <a:lnTo>
                    <a:pt x="2402" y="5"/>
                  </a:lnTo>
                  <a:lnTo>
                    <a:pt x="2474" y="0"/>
                  </a:lnTo>
                  <a:close/>
                </a:path>
              </a:pathLst>
            </a:custGeom>
            <a:solidFill>
              <a:schemeClr val="bg1"/>
            </a:solidFill>
            <a:ln w="0">
              <a:noFill/>
              <a:prstDash val="solid"/>
              <a:round/>
            </a:ln>
          </p:spPr>
          <p:txBody>
            <a:bodyPr vert="horz" wrap="square" lIns="91440" tIns="45720" rIns="91440" bIns="45720" anchor="t" anchorCtr="0">
              <a:prstTxWarp prst="textNoShape">
                <a:avLst/>
              </a:prstTxWarp>
            </a:bodyPr>
            <a:lstStyle/>
            <a:p>
              <a:pPr lvl="0">
                <a:defRPr/>
              </a:pPr>
              <a:endParaRPr lang="ko-KR" altLang="en-US">
                <a:solidFill>
                  <a:prstClr val="black"/>
                </a:solidFill>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7"/>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Training - Pruning </a:t>
            </a:r>
          </a:p>
        </p:txBody>
      </p:sp>
      <p:sp>
        <p:nvSpPr>
          <p:cNvPr id="66" name="직사각형 18"/>
          <p:cNvSpPr/>
          <p:nvPr/>
        </p:nvSpPr>
        <p:spPr>
          <a:xfrm>
            <a:off x="935417" y="1431767"/>
            <a:ext cx="10260109" cy="1004728"/>
          </a:xfrm>
          <a:prstGeom prst="rect">
            <a:avLst/>
          </a:prstGeom>
        </p:spPr>
        <p:txBody>
          <a:bodyPr wrap="square">
            <a:spAutoFit/>
          </a:bodyPr>
          <a:lstStyle/>
          <a:p>
            <a:pPr algn="ctr">
              <a:lnSpc>
                <a:spcPct val="150000"/>
              </a:lnSpc>
              <a:defRPr/>
            </a:pPr>
            <a:r>
              <a:rPr lang="en-US" altLang="ko-KR" sz="2000" b="1">
                <a:solidFill>
                  <a:srgbClr val="FF0000"/>
                </a:solidFill>
              </a:rPr>
              <a:t>Rule Post</a:t>
            </a:r>
            <a:r>
              <a:rPr lang="en-US" altLang="ko-KR" sz="2000" b="1">
                <a:solidFill>
                  <a:prstClr val="black">
                    <a:lumMod val="75000"/>
                    <a:lumOff val="25000"/>
                  </a:prstClr>
                </a:solidFill>
              </a:rPr>
              <a:t> Pruning : Convert Tree to ‘Rule’ form and </a:t>
            </a:r>
          </a:p>
          <a:p>
            <a:pPr algn="ctr">
              <a:lnSpc>
                <a:spcPct val="150000"/>
              </a:lnSpc>
              <a:defRPr/>
            </a:pPr>
            <a:r>
              <a:rPr lang="en-US" altLang="ko-KR" sz="2000" b="1">
                <a:solidFill>
                  <a:prstClr val="black">
                    <a:lumMod val="75000"/>
                    <a:lumOff val="25000"/>
                  </a:prstClr>
                </a:solidFill>
              </a:rPr>
              <a:t>Remove in the order of low accuracy</a:t>
            </a:r>
          </a:p>
        </p:txBody>
      </p:sp>
      <p:pic>
        <p:nvPicPr>
          <p:cNvPr id="91" name="그림 90"/>
          <p:cNvPicPr>
            <a:picLocks noChangeAspect="1"/>
          </p:cNvPicPr>
          <p:nvPr/>
        </p:nvPicPr>
        <p:blipFill rotWithShape="1">
          <a:blip r:embed="rId3"/>
          <a:srcRect l="10540" t="41910" r="1470" b="8620"/>
          <a:stretch>
            <a:fillRect/>
          </a:stretch>
        </p:blipFill>
        <p:spPr>
          <a:xfrm>
            <a:off x="1189399" y="2632562"/>
            <a:ext cx="9813202" cy="4139712"/>
          </a:xfrm>
          <a:custGeom>
            <a:avLst/>
            <a:gdLst/>
            <a:ahLst/>
            <a:cxnLst>
              <a:cxn ang="3cd4">
                <a:pos x="hc" y="t"/>
              </a:cxn>
              <a:cxn ang="cd2">
                <a:pos x="l" y="vc"/>
              </a:cxn>
              <a:cxn ang="cd4">
                <a:pos x="hc" y="b"/>
              </a:cxn>
              <a:cxn ang="0">
                <a:pos x="r" y="vc"/>
              </a:cxn>
            </a:cxnLst>
            <a:rect l="l" t="t" r="r" b="b"/>
            <a:pathLst>
              <a:path w="8048028" h="3396088">
                <a:moveTo>
                  <a:pt x="512924" y="1844637"/>
                </a:moveTo>
                <a:cubicBezTo>
                  <a:pt x="512924" y="1844637"/>
                  <a:pt x="518623" y="1839751"/>
                  <a:pt x="512924" y="1844637"/>
                </a:cubicBezTo>
                <a:cubicBezTo>
                  <a:pt x="507224" y="1849524"/>
                  <a:pt x="433950" y="1911419"/>
                  <a:pt x="427436" y="1917934"/>
                </a:cubicBezTo>
                <a:cubicBezTo>
                  <a:pt x="420923" y="1924449"/>
                  <a:pt x="420923" y="1935851"/>
                  <a:pt x="415224" y="1942367"/>
                </a:cubicBezTo>
                <a:cubicBezTo>
                  <a:pt x="409525" y="1948882"/>
                  <a:pt x="346834" y="2009962"/>
                  <a:pt x="341949" y="2015663"/>
                </a:cubicBezTo>
                <a:cubicBezTo>
                  <a:pt x="337064" y="2021363"/>
                  <a:pt x="342763" y="2026251"/>
                  <a:pt x="341949" y="2027880"/>
                </a:cubicBezTo>
                <a:cubicBezTo>
                  <a:pt x="341135" y="2029508"/>
                  <a:pt x="330551" y="2038467"/>
                  <a:pt x="329737" y="2040096"/>
                </a:cubicBezTo>
                <a:cubicBezTo>
                  <a:pt x="328922" y="2041724"/>
                  <a:pt x="330551" y="2050683"/>
                  <a:pt x="329737" y="2052312"/>
                </a:cubicBezTo>
                <a:cubicBezTo>
                  <a:pt x="328922" y="2053941"/>
                  <a:pt x="319967" y="2062899"/>
                  <a:pt x="317524" y="2064528"/>
                </a:cubicBezTo>
                <a:cubicBezTo>
                  <a:pt x="315081" y="2066157"/>
                  <a:pt x="295541" y="2075115"/>
                  <a:pt x="293099" y="2076744"/>
                </a:cubicBezTo>
                <a:cubicBezTo>
                  <a:pt x="290656" y="2078373"/>
                  <a:pt x="282515" y="2086517"/>
                  <a:pt x="280887" y="2088960"/>
                </a:cubicBezTo>
                <a:cubicBezTo>
                  <a:pt x="279258" y="2091403"/>
                  <a:pt x="271117" y="2110135"/>
                  <a:pt x="268675" y="2113393"/>
                </a:cubicBezTo>
                <a:cubicBezTo>
                  <a:pt x="266232" y="2116650"/>
                  <a:pt x="246692" y="2135381"/>
                  <a:pt x="244249" y="2137825"/>
                </a:cubicBezTo>
                <a:cubicBezTo>
                  <a:pt x="241806" y="2140268"/>
                  <a:pt x="233665" y="2147598"/>
                  <a:pt x="232037" y="2150041"/>
                </a:cubicBezTo>
                <a:cubicBezTo>
                  <a:pt x="230408" y="2152484"/>
                  <a:pt x="221453" y="2172030"/>
                  <a:pt x="219824" y="2174473"/>
                </a:cubicBezTo>
                <a:cubicBezTo>
                  <a:pt x="218196" y="2176917"/>
                  <a:pt x="209240" y="2184246"/>
                  <a:pt x="207612" y="2186690"/>
                </a:cubicBezTo>
                <a:cubicBezTo>
                  <a:pt x="205983" y="2189133"/>
                  <a:pt x="196213" y="2208678"/>
                  <a:pt x="195399" y="2211122"/>
                </a:cubicBezTo>
                <a:cubicBezTo>
                  <a:pt x="194585" y="2213565"/>
                  <a:pt x="196213" y="2220895"/>
                  <a:pt x="195399" y="2223338"/>
                </a:cubicBezTo>
                <a:cubicBezTo>
                  <a:pt x="194585" y="2225781"/>
                  <a:pt x="184815" y="2245327"/>
                  <a:pt x="183187" y="2247770"/>
                </a:cubicBezTo>
                <a:cubicBezTo>
                  <a:pt x="181558" y="2250214"/>
                  <a:pt x="172602" y="2257543"/>
                  <a:pt x="170974" y="2259986"/>
                </a:cubicBezTo>
                <a:cubicBezTo>
                  <a:pt x="169346" y="2262429"/>
                  <a:pt x="160390" y="2281161"/>
                  <a:pt x="158762" y="2284418"/>
                </a:cubicBezTo>
                <a:cubicBezTo>
                  <a:pt x="157134" y="2287676"/>
                  <a:pt x="147363" y="2306407"/>
                  <a:pt x="146549" y="2308851"/>
                </a:cubicBezTo>
                <a:cubicBezTo>
                  <a:pt x="145735" y="2311294"/>
                  <a:pt x="147363" y="2318624"/>
                  <a:pt x="146549" y="2321067"/>
                </a:cubicBezTo>
                <a:cubicBezTo>
                  <a:pt x="145735" y="2323511"/>
                  <a:pt x="135965" y="2342242"/>
                  <a:pt x="134337" y="2345500"/>
                </a:cubicBezTo>
                <a:cubicBezTo>
                  <a:pt x="132709" y="2348757"/>
                  <a:pt x="123753" y="2366674"/>
                  <a:pt x="122124" y="2369932"/>
                </a:cubicBezTo>
                <a:cubicBezTo>
                  <a:pt x="120496" y="2373189"/>
                  <a:pt x="110726" y="2391106"/>
                  <a:pt x="109912" y="2394364"/>
                </a:cubicBezTo>
                <a:cubicBezTo>
                  <a:pt x="109097" y="2397621"/>
                  <a:pt x="110726" y="2416353"/>
                  <a:pt x="109912" y="2418796"/>
                </a:cubicBezTo>
                <a:cubicBezTo>
                  <a:pt x="109097" y="2421240"/>
                  <a:pt x="99328" y="2426127"/>
                  <a:pt x="97699" y="2431013"/>
                </a:cubicBezTo>
                <a:cubicBezTo>
                  <a:pt x="96071" y="2435899"/>
                  <a:pt x="87115" y="2487206"/>
                  <a:pt x="85487" y="2492093"/>
                </a:cubicBezTo>
                <a:cubicBezTo>
                  <a:pt x="83858" y="2496978"/>
                  <a:pt x="74089" y="2499423"/>
                  <a:pt x="73274" y="2504309"/>
                </a:cubicBezTo>
                <a:cubicBezTo>
                  <a:pt x="72460" y="2509195"/>
                  <a:pt x="74089" y="2559689"/>
                  <a:pt x="73274" y="2565390"/>
                </a:cubicBezTo>
                <a:cubicBezTo>
                  <a:pt x="72460" y="2571091"/>
                  <a:pt x="61876" y="2587379"/>
                  <a:pt x="61062" y="2589822"/>
                </a:cubicBezTo>
                <a:cubicBezTo>
                  <a:pt x="60247" y="2592265"/>
                  <a:pt x="61876" y="2599594"/>
                  <a:pt x="61062" y="2602038"/>
                </a:cubicBezTo>
                <a:cubicBezTo>
                  <a:pt x="60247" y="2604481"/>
                  <a:pt x="50478" y="2624027"/>
                  <a:pt x="48849" y="2626471"/>
                </a:cubicBezTo>
                <a:cubicBezTo>
                  <a:pt x="47221" y="2628914"/>
                  <a:pt x="37451" y="2633801"/>
                  <a:pt x="36637" y="2638687"/>
                </a:cubicBezTo>
                <a:cubicBezTo>
                  <a:pt x="35823" y="2643573"/>
                  <a:pt x="37451" y="2694066"/>
                  <a:pt x="36637" y="2699767"/>
                </a:cubicBezTo>
                <a:cubicBezTo>
                  <a:pt x="35823" y="2705467"/>
                  <a:pt x="26052" y="2721756"/>
                  <a:pt x="24424" y="2724200"/>
                </a:cubicBezTo>
                <a:cubicBezTo>
                  <a:pt x="22796" y="2726643"/>
                  <a:pt x="13026" y="2733158"/>
                  <a:pt x="12212" y="2736416"/>
                </a:cubicBezTo>
                <a:cubicBezTo>
                  <a:pt x="11398" y="2739674"/>
                  <a:pt x="13026" y="2768992"/>
                  <a:pt x="12212" y="2773065"/>
                </a:cubicBezTo>
                <a:cubicBezTo>
                  <a:pt x="11398" y="2777136"/>
                  <a:pt x="814" y="2794239"/>
                  <a:pt x="0" y="2797496"/>
                </a:cubicBezTo>
                <a:cubicBezTo>
                  <a:pt x="-814" y="2800754"/>
                  <a:pt x="-1628" y="2821114"/>
                  <a:pt x="0" y="2821929"/>
                </a:cubicBezTo>
                <a:cubicBezTo>
                  <a:pt x="1628" y="2822743"/>
                  <a:pt x="21168" y="2809712"/>
                  <a:pt x="24424" y="2809712"/>
                </a:cubicBezTo>
                <a:cubicBezTo>
                  <a:pt x="27681" y="2809712"/>
                  <a:pt x="47221" y="2809712"/>
                  <a:pt x="48849" y="2821929"/>
                </a:cubicBezTo>
                <a:cubicBezTo>
                  <a:pt x="50478" y="2834145"/>
                  <a:pt x="48035" y="2980738"/>
                  <a:pt x="48849" y="2992955"/>
                </a:cubicBezTo>
                <a:cubicBezTo>
                  <a:pt x="49663" y="3005171"/>
                  <a:pt x="60247" y="3000285"/>
                  <a:pt x="61062" y="3005171"/>
                </a:cubicBezTo>
                <a:cubicBezTo>
                  <a:pt x="61876" y="3010058"/>
                  <a:pt x="61876" y="3059736"/>
                  <a:pt x="61062" y="3066252"/>
                </a:cubicBezTo>
                <a:cubicBezTo>
                  <a:pt x="60247" y="3072767"/>
                  <a:pt x="49663" y="3098828"/>
                  <a:pt x="48849" y="3102900"/>
                </a:cubicBezTo>
                <a:cubicBezTo>
                  <a:pt x="48035" y="3106972"/>
                  <a:pt x="49663" y="3124889"/>
                  <a:pt x="48849" y="3127333"/>
                </a:cubicBezTo>
                <a:cubicBezTo>
                  <a:pt x="48035" y="3129775"/>
                  <a:pt x="38265" y="3137920"/>
                  <a:pt x="36637" y="3139549"/>
                </a:cubicBezTo>
                <a:cubicBezTo>
                  <a:pt x="35008" y="3141177"/>
                  <a:pt x="26052" y="3149322"/>
                  <a:pt x="24424" y="3151765"/>
                </a:cubicBezTo>
                <a:cubicBezTo>
                  <a:pt x="22796" y="3154208"/>
                  <a:pt x="13026" y="3168052"/>
                  <a:pt x="12212" y="3176197"/>
                </a:cubicBezTo>
                <a:cubicBezTo>
                  <a:pt x="11398" y="3184340"/>
                  <a:pt x="10583" y="3266596"/>
                  <a:pt x="12212" y="3273926"/>
                </a:cubicBezTo>
                <a:cubicBezTo>
                  <a:pt x="13840" y="3281256"/>
                  <a:pt x="34194" y="3284514"/>
                  <a:pt x="36637" y="3286142"/>
                </a:cubicBezTo>
                <a:cubicBezTo>
                  <a:pt x="39079" y="3287771"/>
                  <a:pt x="46407" y="3296729"/>
                  <a:pt x="48849" y="3298358"/>
                </a:cubicBezTo>
                <a:cubicBezTo>
                  <a:pt x="51292" y="3299987"/>
                  <a:pt x="70018" y="3308946"/>
                  <a:pt x="73274" y="3310575"/>
                </a:cubicBezTo>
                <a:cubicBezTo>
                  <a:pt x="76531" y="3312204"/>
                  <a:pt x="95257" y="3321163"/>
                  <a:pt x="97699" y="3322791"/>
                </a:cubicBezTo>
                <a:cubicBezTo>
                  <a:pt x="100142" y="3324420"/>
                  <a:pt x="104213" y="3334192"/>
                  <a:pt x="109912" y="3335007"/>
                </a:cubicBezTo>
                <a:cubicBezTo>
                  <a:pt x="115611" y="3335821"/>
                  <a:pt x="176673" y="3334192"/>
                  <a:pt x="183187" y="3335007"/>
                </a:cubicBezTo>
                <a:cubicBezTo>
                  <a:pt x="189700" y="3335821"/>
                  <a:pt x="204355" y="3345594"/>
                  <a:pt x="207612" y="3347223"/>
                </a:cubicBezTo>
                <a:cubicBezTo>
                  <a:pt x="210868" y="3348852"/>
                  <a:pt x="227966" y="3358624"/>
                  <a:pt x="232037" y="3359439"/>
                </a:cubicBezTo>
                <a:cubicBezTo>
                  <a:pt x="236107" y="3360254"/>
                  <a:pt x="264604" y="3358624"/>
                  <a:pt x="268675" y="3359439"/>
                </a:cubicBezTo>
                <a:cubicBezTo>
                  <a:pt x="272745" y="3360254"/>
                  <a:pt x="284957" y="3370841"/>
                  <a:pt x="293099" y="3371656"/>
                </a:cubicBezTo>
                <a:cubicBezTo>
                  <a:pt x="301240" y="3372470"/>
                  <a:pt x="382657" y="3370841"/>
                  <a:pt x="390799" y="3371656"/>
                </a:cubicBezTo>
                <a:cubicBezTo>
                  <a:pt x="398940" y="3372470"/>
                  <a:pt x="412781" y="3382243"/>
                  <a:pt x="415224" y="3383872"/>
                </a:cubicBezTo>
                <a:cubicBezTo>
                  <a:pt x="417666" y="3385501"/>
                  <a:pt x="398126" y="3395273"/>
                  <a:pt x="427436" y="3396088"/>
                </a:cubicBezTo>
                <a:cubicBezTo>
                  <a:pt x="456746" y="3396903"/>
                  <a:pt x="824750" y="3396903"/>
                  <a:pt x="854874" y="3396088"/>
                </a:cubicBezTo>
                <a:cubicBezTo>
                  <a:pt x="884998" y="3395273"/>
                  <a:pt x="876856" y="3384686"/>
                  <a:pt x="879299" y="3383872"/>
                </a:cubicBezTo>
                <a:cubicBezTo>
                  <a:pt x="881741" y="3383057"/>
                  <a:pt x="889068" y="3384686"/>
                  <a:pt x="891511" y="3383872"/>
                </a:cubicBezTo>
                <a:cubicBezTo>
                  <a:pt x="893954" y="3383057"/>
                  <a:pt x="911865" y="3372470"/>
                  <a:pt x="915936" y="3371656"/>
                </a:cubicBezTo>
                <a:cubicBezTo>
                  <a:pt x="920007" y="3370841"/>
                  <a:pt x="946874" y="3372470"/>
                  <a:pt x="952573" y="3371656"/>
                </a:cubicBezTo>
                <a:cubicBezTo>
                  <a:pt x="958272" y="3370841"/>
                  <a:pt x="997352" y="3361067"/>
                  <a:pt x="1001423" y="3359439"/>
                </a:cubicBezTo>
                <a:cubicBezTo>
                  <a:pt x="1005494" y="3357810"/>
                  <a:pt x="1011193" y="3348852"/>
                  <a:pt x="1013636" y="3347223"/>
                </a:cubicBezTo>
                <a:cubicBezTo>
                  <a:pt x="1016078" y="3345594"/>
                  <a:pt x="1034804" y="3336636"/>
                  <a:pt x="1038061" y="3335007"/>
                </a:cubicBezTo>
                <a:cubicBezTo>
                  <a:pt x="1041318" y="3333378"/>
                  <a:pt x="1057601" y="3323605"/>
                  <a:pt x="1062486" y="3322791"/>
                </a:cubicBezTo>
                <a:cubicBezTo>
                  <a:pt x="1067371" y="3321976"/>
                  <a:pt x="1106450" y="3323605"/>
                  <a:pt x="1111335" y="3322791"/>
                </a:cubicBezTo>
                <a:cubicBezTo>
                  <a:pt x="1116221" y="3321976"/>
                  <a:pt x="792183" y="3311389"/>
                  <a:pt x="1135761" y="3310575"/>
                </a:cubicBezTo>
                <a:cubicBezTo>
                  <a:pt x="1479339" y="3309760"/>
                  <a:pt x="5920614" y="3309760"/>
                  <a:pt x="6265006" y="3310575"/>
                </a:cubicBezTo>
                <a:cubicBezTo>
                  <a:pt x="6609398" y="3311389"/>
                  <a:pt x="6232438" y="3321976"/>
                  <a:pt x="6301642" y="3322791"/>
                </a:cubicBezTo>
                <a:cubicBezTo>
                  <a:pt x="6370846" y="3323605"/>
                  <a:pt x="7234677" y="3321976"/>
                  <a:pt x="7303066" y="3322791"/>
                </a:cubicBezTo>
                <a:cubicBezTo>
                  <a:pt x="7371456" y="3323605"/>
                  <a:pt x="7324234" y="3333378"/>
                  <a:pt x="7327491" y="3335007"/>
                </a:cubicBezTo>
                <a:cubicBezTo>
                  <a:pt x="7330748" y="3336636"/>
                  <a:pt x="7325862" y="3346408"/>
                  <a:pt x="7351916" y="3347223"/>
                </a:cubicBezTo>
                <a:cubicBezTo>
                  <a:pt x="7377968" y="3348038"/>
                  <a:pt x="7692237" y="3348038"/>
                  <a:pt x="7718290" y="3347223"/>
                </a:cubicBezTo>
                <a:cubicBezTo>
                  <a:pt x="7744343" y="3346408"/>
                  <a:pt x="7740274" y="3335821"/>
                  <a:pt x="7742716" y="3335007"/>
                </a:cubicBezTo>
                <a:cubicBezTo>
                  <a:pt x="7745159" y="3334192"/>
                  <a:pt x="7752487" y="3335821"/>
                  <a:pt x="7754929" y="3335007"/>
                </a:cubicBezTo>
                <a:cubicBezTo>
                  <a:pt x="7757372" y="3334192"/>
                  <a:pt x="7776095" y="3324420"/>
                  <a:pt x="7779352" y="3322791"/>
                </a:cubicBezTo>
                <a:cubicBezTo>
                  <a:pt x="7782609" y="3321163"/>
                  <a:pt x="7801335" y="3312204"/>
                  <a:pt x="7803778" y="3310575"/>
                </a:cubicBezTo>
                <a:cubicBezTo>
                  <a:pt x="7806220" y="3308946"/>
                  <a:pt x="7814362" y="3299172"/>
                  <a:pt x="7815992" y="3298358"/>
                </a:cubicBezTo>
                <a:cubicBezTo>
                  <a:pt x="7817619" y="3297543"/>
                  <a:pt x="7826574" y="3299172"/>
                  <a:pt x="7828203" y="3298358"/>
                </a:cubicBezTo>
                <a:cubicBezTo>
                  <a:pt x="7829831" y="3297543"/>
                  <a:pt x="7838787" y="3286956"/>
                  <a:pt x="7840416" y="3286142"/>
                </a:cubicBezTo>
                <a:cubicBezTo>
                  <a:pt x="7842044" y="3285327"/>
                  <a:pt x="7850999" y="3286956"/>
                  <a:pt x="7852628" y="3286142"/>
                </a:cubicBezTo>
                <a:cubicBezTo>
                  <a:pt x="7854256" y="3285327"/>
                  <a:pt x="7862398" y="3275555"/>
                  <a:pt x="7864841" y="3273926"/>
                </a:cubicBezTo>
                <a:cubicBezTo>
                  <a:pt x="7867283" y="3272297"/>
                  <a:pt x="7886823" y="3263338"/>
                  <a:pt x="7889266" y="3261710"/>
                </a:cubicBezTo>
                <a:cubicBezTo>
                  <a:pt x="7891708" y="3260081"/>
                  <a:pt x="7899850" y="3251122"/>
                  <a:pt x="7901479" y="3249494"/>
                </a:cubicBezTo>
                <a:cubicBezTo>
                  <a:pt x="7903107" y="3247865"/>
                  <a:pt x="7912062" y="3238906"/>
                  <a:pt x="7913691" y="3237277"/>
                </a:cubicBezTo>
                <a:cubicBezTo>
                  <a:pt x="7915319" y="3235648"/>
                  <a:pt x="7925089" y="3226691"/>
                  <a:pt x="7925904" y="3225063"/>
                </a:cubicBezTo>
                <a:cubicBezTo>
                  <a:pt x="7926718" y="3223434"/>
                  <a:pt x="7925089" y="3214474"/>
                  <a:pt x="7925904" y="3212845"/>
                </a:cubicBezTo>
                <a:cubicBezTo>
                  <a:pt x="7926718" y="3211217"/>
                  <a:pt x="7936486" y="3202258"/>
                  <a:pt x="7938116" y="3200630"/>
                </a:cubicBezTo>
                <a:cubicBezTo>
                  <a:pt x="7939744" y="3199001"/>
                  <a:pt x="7948699" y="3190856"/>
                  <a:pt x="7950329" y="3188413"/>
                </a:cubicBezTo>
                <a:cubicBezTo>
                  <a:pt x="7951957" y="3185970"/>
                  <a:pt x="7960912" y="3166424"/>
                  <a:pt x="7962540" y="3163982"/>
                </a:cubicBezTo>
                <a:cubicBezTo>
                  <a:pt x="7964169" y="3161538"/>
                  <a:pt x="7973125" y="3153393"/>
                  <a:pt x="7974753" y="3151765"/>
                </a:cubicBezTo>
                <a:cubicBezTo>
                  <a:pt x="7976382" y="3150136"/>
                  <a:pt x="7986150" y="3141177"/>
                  <a:pt x="7986965" y="3139549"/>
                </a:cubicBezTo>
                <a:cubicBezTo>
                  <a:pt x="7987780" y="3137920"/>
                  <a:pt x="7986150" y="3128961"/>
                  <a:pt x="7986965" y="3127333"/>
                </a:cubicBezTo>
                <a:cubicBezTo>
                  <a:pt x="7987780" y="3125704"/>
                  <a:pt x="7997549" y="3117560"/>
                  <a:pt x="7999178" y="3115117"/>
                </a:cubicBezTo>
                <a:cubicBezTo>
                  <a:pt x="8000806" y="3112673"/>
                  <a:pt x="8009762" y="3093127"/>
                  <a:pt x="8011391" y="3090684"/>
                </a:cubicBezTo>
                <a:cubicBezTo>
                  <a:pt x="8013019" y="3088240"/>
                  <a:pt x="8022788" y="3080097"/>
                  <a:pt x="8023604" y="3078468"/>
                </a:cubicBezTo>
                <a:cubicBezTo>
                  <a:pt x="8024417" y="3076839"/>
                  <a:pt x="8022788" y="3068694"/>
                  <a:pt x="8023604" y="3066252"/>
                </a:cubicBezTo>
                <a:cubicBezTo>
                  <a:pt x="8024417" y="3063808"/>
                  <a:pt x="8034187" y="3044263"/>
                  <a:pt x="8035817" y="3041820"/>
                </a:cubicBezTo>
                <a:cubicBezTo>
                  <a:pt x="8037445" y="3039376"/>
                  <a:pt x="8048028" y="3061365"/>
                  <a:pt x="8048028" y="3029603"/>
                </a:cubicBezTo>
                <a:cubicBezTo>
                  <a:pt x="8048028" y="2997840"/>
                  <a:pt x="8036631" y="2602038"/>
                  <a:pt x="8035817" y="2565390"/>
                </a:cubicBezTo>
                <a:cubicBezTo>
                  <a:pt x="8035001" y="2528741"/>
                  <a:pt x="8036631" y="2486393"/>
                  <a:pt x="8035817" y="2479877"/>
                </a:cubicBezTo>
                <a:cubicBezTo>
                  <a:pt x="8035001" y="2473362"/>
                  <a:pt x="8024417" y="2473362"/>
                  <a:pt x="8023604" y="2467661"/>
                </a:cubicBezTo>
                <a:cubicBezTo>
                  <a:pt x="8022788" y="2461960"/>
                  <a:pt x="8024417" y="2400064"/>
                  <a:pt x="8023604" y="2394364"/>
                </a:cubicBezTo>
                <a:cubicBezTo>
                  <a:pt x="8022788" y="2388663"/>
                  <a:pt x="8012206" y="2433456"/>
                  <a:pt x="8011391" y="2382148"/>
                </a:cubicBezTo>
                <a:cubicBezTo>
                  <a:pt x="8010576" y="2330840"/>
                  <a:pt x="8010576" y="1676869"/>
                  <a:pt x="8011391" y="1624747"/>
                </a:cubicBezTo>
                <a:cubicBezTo>
                  <a:pt x="8012206" y="1572624"/>
                  <a:pt x="8022788" y="1604386"/>
                  <a:pt x="8023604" y="1600314"/>
                </a:cubicBezTo>
                <a:cubicBezTo>
                  <a:pt x="8024417" y="1596242"/>
                  <a:pt x="8023604" y="1566109"/>
                  <a:pt x="8023604" y="1563666"/>
                </a:cubicBezTo>
                <a:lnTo>
                  <a:pt x="7742716" y="806265"/>
                </a:lnTo>
                <a:lnTo>
                  <a:pt x="6411555" y="73296"/>
                </a:lnTo>
                <a:lnTo>
                  <a:pt x="5080394" y="0"/>
                </a:lnTo>
                <a:lnTo>
                  <a:pt x="4420920" y="623023"/>
                </a:lnTo>
                <a:lnTo>
                  <a:pt x="3969058" y="708536"/>
                </a:lnTo>
                <a:lnTo>
                  <a:pt x="3517196" y="1661395"/>
                </a:lnTo>
                <a:lnTo>
                  <a:pt x="512924" y="1844637"/>
                </a:lnTo>
                <a:close/>
              </a:path>
            </a:pathLst>
          </a:custGeom>
        </p:spPr>
      </p:pic>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7"/>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Problem : Overfitting </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3" name="그림 2">
            <a:extLst>
              <a:ext uri="{FF2B5EF4-FFF2-40B4-BE49-F238E27FC236}">
                <a16:creationId xmlns:a16="http://schemas.microsoft.com/office/drawing/2014/main" id="{18CD5C20-9B01-42BA-81E0-9F4D94FAC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526" y="2178074"/>
            <a:ext cx="3518864" cy="3250930"/>
          </a:xfrm>
          <a:prstGeom prst="rect">
            <a:avLst/>
          </a:prstGeom>
        </p:spPr>
      </p:pic>
      <p:pic>
        <p:nvPicPr>
          <p:cNvPr id="5" name="그림 4">
            <a:extLst>
              <a:ext uri="{FF2B5EF4-FFF2-40B4-BE49-F238E27FC236}">
                <a16:creationId xmlns:a16="http://schemas.microsoft.com/office/drawing/2014/main" id="{5AF8083B-CD9A-44CA-98B5-DCEE85A04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681" y="2095214"/>
            <a:ext cx="2850127" cy="1447925"/>
          </a:xfrm>
          <a:prstGeom prst="rect">
            <a:avLst/>
          </a:prstGeom>
        </p:spPr>
      </p:pic>
      <p:pic>
        <p:nvPicPr>
          <p:cNvPr id="9" name="그림 8">
            <a:extLst>
              <a:ext uri="{FF2B5EF4-FFF2-40B4-BE49-F238E27FC236}">
                <a16:creationId xmlns:a16="http://schemas.microsoft.com/office/drawing/2014/main" id="{DDA0EB5A-DDA3-40C4-9EC3-518400A53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864" y="2093719"/>
            <a:ext cx="2659610" cy="1364098"/>
          </a:xfrm>
          <a:prstGeom prst="rect">
            <a:avLst/>
          </a:prstGeom>
        </p:spPr>
      </p:pic>
      <p:pic>
        <p:nvPicPr>
          <p:cNvPr id="11" name="그림 10">
            <a:extLst>
              <a:ext uri="{FF2B5EF4-FFF2-40B4-BE49-F238E27FC236}">
                <a16:creationId xmlns:a16="http://schemas.microsoft.com/office/drawing/2014/main" id="{89B658C2-26D7-43A2-AAA1-9CB3BC71CE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681" y="5066743"/>
            <a:ext cx="6348010" cy="571550"/>
          </a:xfrm>
          <a:prstGeom prst="rect">
            <a:avLst/>
          </a:prstGeom>
        </p:spPr>
      </p:pic>
      <p:sp>
        <p:nvSpPr>
          <p:cNvPr id="12" name="TextBox 11">
            <a:extLst>
              <a:ext uri="{FF2B5EF4-FFF2-40B4-BE49-F238E27FC236}">
                <a16:creationId xmlns:a16="http://schemas.microsoft.com/office/drawing/2014/main" id="{A2DC1622-096E-4DF7-AFB5-FA424D4B7B01}"/>
              </a:ext>
            </a:extLst>
          </p:cNvPr>
          <p:cNvSpPr txBox="1"/>
          <p:nvPr/>
        </p:nvSpPr>
        <p:spPr>
          <a:xfrm>
            <a:off x="5814282" y="3654286"/>
            <a:ext cx="1230923" cy="707886"/>
          </a:xfrm>
          <a:prstGeom prst="rect">
            <a:avLst/>
          </a:prstGeom>
          <a:noFill/>
        </p:spPr>
        <p:txBody>
          <a:bodyPr wrap="square" rtlCol="0">
            <a:spAutoFit/>
          </a:bodyPr>
          <a:lstStyle/>
          <a:p>
            <a:r>
              <a:rPr lang="en-US" altLang="ko-KR" sz="4000" b="1" dirty="0"/>
              <a:t>Bias</a:t>
            </a:r>
          </a:p>
        </p:txBody>
      </p:sp>
      <p:sp>
        <p:nvSpPr>
          <p:cNvPr id="17" name="TextBox 16">
            <a:extLst>
              <a:ext uri="{FF2B5EF4-FFF2-40B4-BE49-F238E27FC236}">
                <a16:creationId xmlns:a16="http://schemas.microsoft.com/office/drawing/2014/main" id="{84D7EA99-8DB2-4BD0-946A-47FBD14035C9}"/>
              </a:ext>
            </a:extLst>
          </p:cNvPr>
          <p:cNvSpPr txBox="1"/>
          <p:nvPr/>
        </p:nvSpPr>
        <p:spPr>
          <a:xfrm>
            <a:off x="8535677" y="3654286"/>
            <a:ext cx="2407984" cy="707886"/>
          </a:xfrm>
          <a:prstGeom prst="rect">
            <a:avLst/>
          </a:prstGeom>
          <a:noFill/>
        </p:spPr>
        <p:txBody>
          <a:bodyPr wrap="square" rtlCol="0">
            <a:spAutoFit/>
          </a:bodyPr>
          <a:lstStyle/>
          <a:p>
            <a:r>
              <a:rPr lang="en-US" altLang="ko-KR" sz="4000" b="1" dirty="0"/>
              <a:t>Variance</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7"/>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Problem : Overfitting </a:t>
            </a:r>
          </a:p>
        </p:txBody>
      </p:sp>
      <p:sp>
        <p:nvSpPr>
          <p:cNvPr id="66" name="직사각형 18"/>
          <p:cNvSpPr/>
          <p:nvPr/>
        </p:nvSpPr>
        <p:spPr>
          <a:xfrm>
            <a:off x="3133492" y="1500639"/>
            <a:ext cx="2383666" cy="547529"/>
          </a:xfrm>
          <a:prstGeom prst="rect">
            <a:avLst/>
          </a:prstGeom>
        </p:spPr>
        <p:txBody>
          <a:bodyPr wrap="square">
            <a:spAutoFit/>
          </a:bodyPr>
          <a:lstStyle/>
          <a:p>
            <a:pPr algn="ctr">
              <a:lnSpc>
                <a:spcPct val="150000"/>
              </a:lnSpc>
              <a:defRPr/>
            </a:pPr>
            <a:r>
              <a:rPr lang="en-US" altLang="ko-KR" sz="2000" b="1">
                <a:solidFill>
                  <a:srgbClr val="FF0000"/>
                </a:solidFill>
              </a:rPr>
              <a:t>Overfit = </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93" name="그림 92"/>
          <p:cNvPicPr>
            <a:picLocks noChangeAspect="1"/>
          </p:cNvPicPr>
          <p:nvPr/>
        </p:nvPicPr>
        <p:blipFill rotWithShape="1">
          <a:blip r:embed="rId3"/>
          <a:stretch>
            <a:fillRect/>
          </a:stretch>
        </p:blipFill>
        <p:spPr>
          <a:xfrm>
            <a:off x="4931116" y="1597415"/>
            <a:ext cx="3589020" cy="449580"/>
          </a:xfrm>
          <a:prstGeom prst="rect">
            <a:avLst/>
          </a:prstGeom>
        </p:spPr>
      </p:pic>
      <p:pic>
        <p:nvPicPr>
          <p:cNvPr id="94" name="그림 93"/>
          <p:cNvPicPr>
            <a:picLocks noChangeAspect="1"/>
          </p:cNvPicPr>
          <p:nvPr/>
        </p:nvPicPr>
        <p:blipFill rotWithShape="1">
          <a:blip r:embed="rId4"/>
          <a:stretch>
            <a:fillRect/>
          </a:stretch>
        </p:blipFill>
        <p:spPr>
          <a:xfrm>
            <a:off x="3242310" y="2165545"/>
            <a:ext cx="5707380" cy="4358640"/>
          </a:xfrm>
          <a:prstGeom prst="rect">
            <a:avLst/>
          </a:prstGeom>
        </p:spPr>
      </p:pic>
    </p:spTree>
    <p:extLst>
      <p:ext uri="{BB962C8B-B14F-4D97-AF65-F5344CB8AC3E}">
        <p14:creationId xmlns:p14="http://schemas.microsoft.com/office/powerpoint/2010/main" val="106234055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7"/>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Problem : Overfitting </a:t>
            </a:r>
          </a:p>
        </p:txBody>
      </p:sp>
      <p:sp>
        <p:nvSpPr>
          <p:cNvPr id="66" name="직사각형 18"/>
          <p:cNvSpPr/>
          <p:nvPr/>
        </p:nvSpPr>
        <p:spPr>
          <a:xfrm>
            <a:off x="3133492" y="1614939"/>
            <a:ext cx="2383666" cy="547529"/>
          </a:xfrm>
          <a:prstGeom prst="rect">
            <a:avLst/>
          </a:prstGeom>
        </p:spPr>
        <p:txBody>
          <a:bodyPr wrap="square">
            <a:spAutoFit/>
          </a:bodyPr>
          <a:lstStyle/>
          <a:p>
            <a:pPr algn="ctr">
              <a:lnSpc>
                <a:spcPct val="150000"/>
              </a:lnSpc>
              <a:defRPr/>
            </a:pPr>
            <a:r>
              <a:rPr lang="en-US" altLang="ko-KR" sz="2000" b="1">
                <a:solidFill>
                  <a:srgbClr val="FF0000"/>
                </a:solidFill>
              </a:rPr>
              <a:t>Overfit = </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93" name="그림 92"/>
          <p:cNvPicPr>
            <a:picLocks noChangeAspect="1"/>
          </p:cNvPicPr>
          <p:nvPr/>
        </p:nvPicPr>
        <p:blipFill rotWithShape="1">
          <a:blip r:embed="rId3"/>
          <a:stretch>
            <a:fillRect/>
          </a:stretch>
        </p:blipFill>
        <p:spPr>
          <a:xfrm>
            <a:off x="4931116" y="1711715"/>
            <a:ext cx="3589020" cy="449580"/>
          </a:xfrm>
          <a:prstGeom prst="rect">
            <a:avLst/>
          </a:prstGeom>
        </p:spPr>
      </p:pic>
      <p:pic>
        <p:nvPicPr>
          <p:cNvPr id="94" name="그림 93"/>
          <p:cNvPicPr>
            <a:picLocks noChangeAspect="1"/>
          </p:cNvPicPr>
          <p:nvPr/>
        </p:nvPicPr>
        <p:blipFill rotWithShape="1">
          <a:blip r:embed="rId4"/>
          <a:stretch>
            <a:fillRect/>
          </a:stretch>
        </p:blipFill>
        <p:spPr>
          <a:xfrm>
            <a:off x="803127" y="2316676"/>
            <a:ext cx="5798820" cy="563880"/>
          </a:xfrm>
          <a:prstGeom prst="rect">
            <a:avLst/>
          </a:prstGeom>
        </p:spPr>
      </p:pic>
      <p:sp>
        <p:nvSpPr>
          <p:cNvPr id="95" name="폭발: 8pt 94"/>
          <p:cNvSpPr/>
          <p:nvPr/>
        </p:nvSpPr>
        <p:spPr>
          <a:xfrm>
            <a:off x="924414" y="2952750"/>
            <a:ext cx="10477499" cy="3303221"/>
          </a:xfrm>
          <a:prstGeom prst="irregularSeal1">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dirty="0">
                <a:solidFill>
                  <a:srgbClr val="000000"/>
                </a:solidFill>
              </a:rPr>
              <a:t>Big Tree(Many Leaf Node) - High Variance</a:t>
            </a:r>
          </a:p>
          <a:p>
            <a:pPr algn="ctr">
              <a:defRPr/>
            </a:pPr>
            <a:endParaRPr lang="en-US" altLang="ko-KR" dirty="0">
              <a:solidFill>
                <a:srgbClr val="000000"/>
              </a:solidFill>
            </a:endParaRPr>
          </a:p>
          <a:p>
            <a:pPr algn="ctr">
              <a:defRPr/>
            </a:pPr>
            <a:r>
              <a:rPr lang="en-US" altLang="ko-KR" dirty="0">
                <a:solidFill>
                  <a:srgbClr val="000000"/>
                </a:solidFill>
              </a:rPr>
              <a:t>Small Tree - High Bias</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Solution : Random Forest </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96" name="TextBox 95"/>
          <p:cNvSpPr txBox="1"/>
          <p:nvPr/>
        </p:nvSpPr>
        <p:spPr>
          <a:xfrm>
            <a:off x="2266950" y="1450095"/>
            <a:ext cx="7658100" cy="643500"/>
          </a:xfrm>
          <a:prstGeom prst="rect">
            <a:avLst/>
          </a:prstGeom>
        </p:spPr>
        <p:txBody>
          <a:bodyPr wrap="square">
            <a:spAutoFit/>
          </a:bodyPr>
          <a:lstStyle/>
          <a:p>
            <a:pPr>
              <a:defRPr/>
            </a:pPr>
            <a:r>
              <a:rPr lang="en-US" altLang="ko-KR" b="1">
                <a:solidFill>
                  <a:srgbClr val="FF0000"/>
                </a:solidFill>
              </a:rPr>
              <a:t>Random Forest</a:t>
            </a:r>
            <a:r>
              <a:rPr lang="en-US" altLang="ko-KR"/>
              <a:t> : an </a:t>
            </a:r>
            <a:r>
              <a:rPr lang="en-US" altLang="ko-KR" b="1" u="sng"/>
              <a:t>ensemble learning method</a:t>
            </a:r>
            <a:r>
              <a:rPr lang="en-US" altLang="ko-KR"/>
              <a:t>, by constructing multitude of decision trees</a:t>
            </a:r>
          </a:p>
        </p:txBody>
      </p:sp>
      <p:pic>
        <p:nvPicPr>
          <p:cNvPr id="97" name="그림 96"/>
          <p:cNvPicPr>
            <a:picLocks noChangeAspect="1"/>
          </p:cNvPicPr>
          <p:nvPr/>
        </p:nvPicPr>
        <p:blipFill rotWithShape="1">
          <a:blip r:embed="rId3"/>
          <a:stretch>
            <a:fillRect/>
          </a:stretch>
        </p:blipFill>
        <p:spPr>
          <a:xfrm>
            <a:off x="2273300" y="2322145"/>
            <a:ext cx="7645400" cy="38989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Solution : Random Forest </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96" name="TextBox 95"/>
          <p:cNvSpPr txBox="1"/>
          <p:nvPr/>
        </p:nvSpPr>
        <p:spPr>
          <a:xfrm>
            <a:off x="2266950" y="1450095"/>
            <a:ext cx="7658100" cy="643500"/>
          </a:xfrm>
          <a:prstGeom prst="rect">
            <a:avLst/>
          </a:prstGeom>
        </p:spPr>
        <p:txBody>
          <a:bodyPr wrap="square">
            <a:spAutoFit/>
          </a:bodyPr>
          <a:lstStyle/>
          <a:p>
            <a:pPr>
              <a:defRPr/>
            </a:pPr>
            <a:r>
              <a:rPr lang="en-US" altLang="ko-KR" b="1">
                <a:solidFill>
                  <a:srgbClr val="FF0000"/>
                </a:solidFill>
              </a:rPr>
              <a:t>Random Forest</a:t>
            </a:r>
            <a:r>
              <a:rPr lang="en-US" altLang="ko-KR"/>
              <a:t> : an </a:t>
            </a:r>
            <a:r>
              <a:rPr lang="en-US" altLang="ko-KR" b="1" u="sng"/>
              <a:t>ensemble learning method</a:t>
            </a:r>
            <a:r>
              <a:rPr lang="en-US" altLang="ko-KR"/>
              <a:t>, by constructing multitude of decision trees</a:t>
            </a:r>
          </a:p>
        </p:txBody>
      </p:sp>
      <p:pic>
        <p:nvPicPr>
          <p:cNvPr id="3" name="그림 2">
            <a:extLst>
              <a:ext uri="{FF2B5EF4-FFF2-40B4-BE49-F238E27FC236}">
                <a16:creationId xmlns:a16="http://schemas.microsoft.com/office/drawing/2014/main" id="{ECBEE1B8-BE0E-4A3D-B704-1992147438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661" y="2174752"/>
            <a:ext cx="3017325" cy="1561910"/>
          </a:xfrm>
          <a:prstGeom prst="rect">
            <a:avLst/>
          </a:prstGeom>
        </p:spPr>
      </p:pic>
      <p:pic>
        <p:nvPicPr>
          <p:cNvPr id="5" name="그림 4">
            <a:extLst>
              <a:ext uri="{FF2B5EF4-FFF2-40B4-BE49-F238E27FC236}">
                <a16:creationId xmlns:a16="http://schemas.microsoft.com/office/drawing/2014/main" id="{DB10C0A6-90AB-4620-87D2-333FE1956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2906" y="3933130"/>
            <a:ext cx="6896698" cy="2324301"/>
          </a:xfrm>
          <a:prstGeom prst="rect">
            <a:avLst/>
          </a:prstGeom>
        </p:spPr>
      </p:pic>
      <p:sp>
        <p:nvSpPr>
          <p:cNvPr id="7" name="TextBox 6">
            <a:extLst>
              <a:ext uri="{FF2B5EF4-FFF2-40B4-BE49-F238E27FC236}">
                <a16:creationId xmlns:a16="http://schemas.microsoft.com/office/drawing/2014/main" id="{255BC8FB-84DB-4EF1-927C-A7944F75E56F}"/>
              </a:ext>
            </a:extLst>
          </p:cNvPr>
          <p:cNvSpPr txBox="1"/>
          <p:nvPr/>
        </p:nvSpPr>
        <p:spPr>
          <a:xfrm>
            <a:off x="4507890" y="2396795"/>
            <a:ext cx="1876918" cy="369332"/>
          </a:xfrm>
          <a:prstGeom prst="rect">
            <a:avLst/>
          </a:prstGeom>
          <a:noFill/>
        </p:spPr>
        <p:txBody>
          <a:bodyPr wrap="square" rtlCol="0">
            <a:spAutoFit/>
          </a:bodyPr>
          <a:lstStyle/>
          <a:p>
            <a:r>
              <a:rPr lang="en-US" altLang="ko-KR" b="1" dirty="0"/>
              <a:t>Obverse 51%</a:t>
            </a:r>
            <a:endParaRPr lang="ko-KR" altLang="en-US" b="1" dirty="0"/>
          </a:p>
        </p:txBody>
      </p:sp>
      <p:sp>
        <p:nvSpPr>
          <p:cNvPr id="12" name="TextBox 11">
            <a:extLst>
              <a:ext uri="{FF2B5EF4-FFF2-40B4-BE49-F238E27FC236}">
                <a16:creationId xmlns:a16="http://schemas.microsoft.com/office/drawing/2014/main" id="{24615563-74CA-4337-AA32-3B4312A9D30E}"/>
              </a:ext>
            </a:extLst>
          </p:cNvPr>
          <p:cNvSpPr txBox="1"/>
          <p:nvPr/>
        </p:nvSpPr>
        <p:spPr>
          <a:xfrm>
            <a:off x="4535856" y="3017942"/>
            <a:ext cx="1876918" cy="369332"/>
          </a:xfrm>
          <a:prstGeom prst="rect">
            <a:avLst/>
          </a:prstGeom>
          <a:noFill/>
        </p:spPr>
        <p:txBody>
          <a:bodyPr wrap="square" rtlCol="0">
            <a:spAutoFit/>
          </a:bodyPr>
          <a:lstStyle/>
          <a:p>
            <a:r>
              <a:rPr lang="en-US" altLang="ko-KR" b="1" dirty="0"/>
              <a:t>Reverse 49%</a:t>
            </a:r>
            <a:endParaRPr lang="ko-KR" altLang="en-US" b="1" dirty="0"/>
          </a:p>
        </p:txBody>
      </p:sp>
      <p:pic>
        <p:nvPicPr>
          <p:cNvPr id="10" name="그림 9">
            <a:extLst>
              <a:ext uri="{FF2B5EF4-FFF2-40B4-BE49-F238E27FC236}">
                <a16:creationId xmlns:a16="http://schemas.microsoft.com/office/drawing/2014/main" id="{64848C4D-4D80-4B6D-A0F9-C3BF83967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74" y="2569085"/>
            <a:ext cx="2047091" cy="754192"/>
          </a:xfrm>
          <a:prstGeom prst="rect">
            <a:avLst/>
          </a:prstGeom>
        </p:spPr>
      </p:pic>
      <p:sp>
        <p:nvSpPr>
          <p:cNvPr id="11" name="화살표: 오른쪽 10">
            <a:extLst>
              <a:ext uri="{FF2B5EF4-FFF2-40B4-BE49-F238E27FC236}">
                <a16:creationId xmlns:a16="http://schemas.microsoft.com/office/drawing/2014/main" id="{B4DE8CD0-14AF-4850-A4BA-CC07AF78DD2D}"/>
              </a:ext>
            </a:extLst>
          </p:cNvPr>
          <p:cNvSpPr/>
          <p:nvPr/>
        </p:nvSpPr>
        <p:spPr>
          <a:xfrm>
            <a:off x="8647477" y="2815948"/>
            <a:ext cx="352173" cy="15874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059A1C5-D663-4B32-872C-F4928673A76A}"/>
              </a:ext>
            </a:extLst>
          </p:cNvPr>
          <p:cNvSpPr txBox="1"/>
          <p:nvPr/>
        </p:nvSpPr>
        <p:spPr>
          <a:xfrm>
            <a:off x="9196289" y="2396795"/>
            <a:ext cx="2036648" cy="369332"/>
          </a:xfrm>
          <a:prstGeom prst="rect">
            <a:avLst/>
          </a:prstGeom>
          <a:noFill/>
        </p:spPr>
        <p:txBody>
          <a:bodyPr wrap="square" rtlCol="0">
            <a:spAutoFit/>
          </a:bodyPr>
          <a:lstStyle/>
          <a:p>
            <a:r>
              <a:rPr lang="en-US" altLang="ko-KR" b="1" dirty="0"/>
              <a:t>1000 epoch 75%</a:t>
            </a:r>
            <a:endParaRPr lang="ko-KR" altLang="en-US" b="1" dirty="0"/>
          </a:p>
        </p:txBody>
      </p:sp>
      <p:sp>
        <p:nvSpPr>
          <p:cNvPr id="19" name="TextBox 18">
            <a:extLst>
              <a:ext uri="{FF2B5EF4-FFF2-40B4-BE49-F238E27FC236}">
                <a16:creationId xmlns:a16="http://schemas.microsoft.com/office/drawing/2014/main" id="{41B0B481-373C-4187-8D4B-C0A0F8CE8557}"/>
              </a:ext>
            </a:extLst>
          </p:cNvPr>
          <p:cNvSpPr txBox="1"/>
          <p:nvPr/>
        </p:nvSpPr>
        <p:spPr>
          <a:xfrm>
            <a:off x="9136792" y="2985664"/>
            <a:ext cx="2282280" cy="369332"/>
          </a:xfrm>
          <a:prstGeom prst="rect">
            <a:avLst/>
          </a:prstGeom>
          <a:noFill/>
        </p:spPr>
        <p:txBody>
          <a:bodyPr wrap="square" rtlCol="0">
            <a:spAutoFit/>
          </a:bodyPr>
          <a:lstStyle/>
          <a:p>
            <a:r>
              <a:rPr lang="en-US" altLang="ko-KR" b="1" dirty="0"/>
              <a:t>10000 epoch 97%</a:t>
            </a:r>
            <a:endParaRPr lang="ko-KR" altLang="en-US" b="1" dirty="0"/>
          </a:p>
        </p:txBody>
      </p:sp>
    </p:spTree>
    <p:extLst>
      <p:ext uri="{BB962C8B-B14F-4D97-AF65-F5344CB8AC3E}">
        <p14:creationId xmlns:p14="http://schemas.microsoft.com/office/powerpoint/2010/main" val="367148390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Resampling Method </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101" name="직사각형 100"/>
          <p:cNvSpPr/>
          <p:nvPr/>
        </p:nvSpPr>
        <p:spPr>
          <a:xfrm>
            <a:off x="1311298" y="2612510"/>
            <a:ext cx="9569404" cy="443110"/>
          </a:xfrm>
          <a:prstGeom prst="rect">
            <a:avLst/>
          </a:prstGeom>
          <a:noFill/>
          <a:ln>
            <a:noFill/>
          </a:ln>
        </p:spPr>
        <p:txBody>
          <a:bodyPr wrap="square">
            <a:spAutoFit/>
          </a:bodyPr>
          <a:lstStyle/>
          <a:p>
            <a:pPr algn="l">
              <a:defRPr/>
            </a:pPr>
            <a:r>
              <a:rPr lang="en-US" altLang="ko-KR" sz="2340" b="1" i="0" strike="noStrike">
                <a:solidFill>
                  <a:srgbClr val="000000">
                    <a:alpha val="100000"/>
                  </a:srgbClr>
                </a:solidFill>
                <a:latin typeface="Arial"/>
                <a:ea typeface="Noto Sans"/>
              </a:rPr>
              <a:t>Cross-Validation</a:t>
            </a:r>
          </a:p>
        </p:txBody>
      </p:sp>
      <p:sp>
        <p:nvSpPr>
          <p:cNvPr id="105" name="TextBox 104"/>
          <p:cNvSpPr txBox="1"/>
          <p:nvPr/>
        </p:nvSpPr>
        <p:spPr>
          <a:xfrm>
            <a:off x="1308344" y="1474517"/>
            <a:ext cx="9575312" cy="904828"/>
          </a:xfrm>
          <a:prstGeom prst="rect">
            <a:avLst/>
          </a:prstGeom>
        </p:spPr>
        <p:txBody>
          <a:bodyPr wrap="square">
            <a:spAutoFit/>
          </a:bodyPr>
          <a:lstStyle/>
          <a:p>
            <a:pPr>
              <a:defRPr/>
            </a:pPr>
            <a:r>
              <a:rPr lang="en-US" altLang="ko-KR" b="1">
                <a:solidFill>
                  <a:srgbClr val="FF0000"/>
                </a:solidFill>
              </a:rPr>
              <a:t>Resampling Method </a:t>
            </a:r>
            <a:r>
              <a:rPr lang="en-US" altLang="ko-KR" b="0">
                <a:solidFill>
                  <a:schemeClr val="dk1"/>
                </a:solidFill>
              </a:rPr>
              <a:t>: Multiple iterations of </a:t>
            </a:r>
            <a:r>
              <a:rPr lang="en-US" altLang="ko-KR" b="1" u="sng">
                <a:solidFill>
                  <a:schemeClr val="dk1"/>
                </a:solidFill>
              </a:rPr>
              <a:t>randomly selecting p% from a training set</a:t>
            </a:r>
            <a:r>
              <a:rPr lang="en-US" altLang="ko-KR" b="0">
                <a:solidFill>
                  <a:schemeClr val="dk1"/>
                </a:solidFill>
              </a:rPr>
              <a:t> create multiple different training sets and </a:t>
            </a:r>
            <a:r>
              <a:rPr lang="en-US" altLang="ko-KR" b="1" u="sng">
                <a:solidFill>
                  <a:schemeClr val="dk1"/>
                </a:solidFill>
              </a:rPr>
              <a:t>multiple component classifiers</a:t>
            </a:r>
            <a:r>
              <a:rPr lang="en-US" altLang="ko-KR" b="0">
                <a:solidFill>
                  <a:schemeClr val="dk1"/>
                </a:solidFill>
              </a:rPr>
              <a:t> from these training sets.</a:t>
            </a:r>
          </a:p>
        </p:txBody>
      </p:sp>
      <p:sp>
        <p:nvSpPr>
          <p:cNvPr id="106" name="직사각형 105"/>
          <p:cNvSpPr/>
          <p:nvPr/>
        </p:nvSpPr>
        <p:spPr>
          <a:xfrm>
            <a:off x="1311298" y="3207445"/>
            <a:ext cx="1644114" cy="438725"/>
          </a:xfrm>
          <a:prstGeom prst="rect">
            <a:avLst/>
          </a:prstGeom>
          <a:noFill/>
          <a:ln w="50800">
            <a:solidFill>
              <a:srgbClr val="FF0000"/>
            </a:solidFill>
          </a:ln>
        </p:spPr>
        <p:txBody>
          <a:bodyPr wrap="square">
            <a:spAutoFit/>
          </a:bodyPr>
          <a:lstStyle/>
          <a:p>
            <a:pPr algn="l">
              <a:defRPr/>
            </a:pPr>
            <a:r>
              <a:rPr lang="en-US" altLang="ko-KR" sz="2340" b="1" i="0" strike="noStrike">
                <a:solidFill>
                  <a:srgbClr val="000000">
                    <a:alpha val="100000"/>
                  </a:srgbClr>
                </a:solidFill>
                <a:latin typeface="Arial"/>
                <a:ea typeface="Noto Sans"/>
              </a:rPr>
              <a:t>Bootstrap</a:t>
            </a:r>
          </a:p>
        </p:txBody>
      </p:sp>
      <p:sp>
        <p:nvSpPr>
          <p:cNvPr id="107" name="직사각형 106"/>
          <p:cNvSpPr/>
          <p:nvPr/>
        </p:nvSpPr>
        <p:spPr>
          <a:xfrm>
            <a:off x="2987331" y="3135630"/>
            <a:ext cx="4097509" cy="1234440"/>
          </a:xfrm>
          <a:prstGeom prst="rect">
            <a:avLst/>
          </a:prstGeom>
          <a:noFill/>
          <a:ln>
            <a:noFill/>
          </a:ln>
        </p:spPr>
        <p:txBody>
          <a:bodyPr wrap="square">
            <a:spAutoFit/>
          </a:bodyPr>
          <a:lstStyle/>
          <a:p>
            <a:pPr algn="l">
              <a:defRPr/>
            </a:pPr>
            <a:r>
              <a:rPr lang="en-US" altLang="ko-KR" sz="1870" b="0" i="0" strike="noStrike" dirty="0">
                <a:solidFill>
                  <a:srgbClr val="000000">
                    <a:alpha val="100000"/>
                  </a:srgbClr>
                </a:solidFill>
                <a:latin typeface="Arial"/>
                <a:ea typeface="Noto Sans"/>
              </a:rPr>
              <a:t>Method</a:t>
            </a:r>
            <a:r>
              <a:rPr sz="1870" b="0" i="0" strike="noStrike" dirty="0">
                <a:solidFill>
                  <a:srgbClr val="000000">
                    <a:alpha val="100000"/>
                  </a:srgbClr>
                </a:solidFill>
                <a:latin typeface="Arial"/>
                <a:ea typeface="Noto Sans"/>
              </a:rPr>
              <a:t> that creates multiple differe</a:t>
            </a:r>
            <a:r>
              <a:rPr lang="en-US" sz="1870" b="0" i="0" strike="noStrike" dirty="0">
                <a:solidFill>
                  <a:srgbClr val="000000">
                    <a:alpha val="100000"/>
                  </a:srgbClr>
                </a:solidFill>
                <a:latin typeface="Arial"/>
                <a:ea typeface="Noto Sans"/>
              </a:rPr>
              <a:t>n</a:t>
            </a:r>
            <a:r>
              <a:rPr sz="1870" b="0" i="0" strike="noStrike" dirty="0">
                <a:solidFill>
                  <a:srgbClr val="000000">
                    <a:alpha val="100000"/>
                  </a:srgbClr>
                </a:solidFill>
                <a:latin typeface="Arial"/>
                <a:ea typeface="Noto Sans"/>
              </a:rPr>
              <a:t>t learning datasets by </a:t>
            </a:r>
            <a:r>
              <a:rPr lang="en-US" altLang="ko-KR" sz="1870" b="0" i="0" strike="noStrike" dirty="0">
                <a:solidFill>
                  <a:srgbClr val="000000">
                    <a:alpha val="100000"/>
                  </a:srgbClr>
                </a:solidFill>
                <a:latin typeface="Arial"/>
                <a:ea typeface="Noto Sans"/>
              </a:rPr>
              <a:t>resampling with replacement</a:t>
            </a:r>
            <a:r>
              <a:rPr sz="1870" b="0" i="0" strike="noStrike" dirty="0">
                <a:solidFill>
                  <a:srgbClr val="000000">
                    <a:alpha val="100000"/>
                  </a:srgbClr>
                </a:solidFill>
                <a:latin typeface="Arial"/>
                <a:ea typeface="Noto Sans"/>
              </a:rPr>
              <a:t> from a given set of learning data</a:t>
            </a:r>
          </a:p>
        </p:txBody>
      </p:sp>
      <p:pic>
        <p:nvPicPr>
          <p:cNvPr id="108" name="그림 107"/>
          <p:cNvPicPr>
            <a:picLocks noChangeAspect="1"/>
          </p:cNvPicPr>
          <p:nvPr/>
        </p:nvPicPr>
        <p:blipFill rotWithShape="1">
          <a:blip r:embed="rId3"/>
          <a:stretch>
            <a:fillRect/>
          </a:stretch>
        </p:blipFill>
        <p:spPr>
          <a:xfrm>
            <a:off x="7084840" y="2277501"/>
            <a:ext cx="4396740" cy="40614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Resampling Method </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101" name="직사각형 100"/>
          <p:cNvSpPr/>
          <p:nvPr/>
        </p:nvSpPr>
        <p:spPr>
          <a:xfrm>
            <a:off x="1311298" y="2612510"/>
            <a:ext cx="9569404" cy="443110"/>
          </a:xfrm>
          <a:prstGeom prst="rect">
            <a:avLst/>
          </a:prstGeom>
          <a:noFill/>
          <a:ln>
            <a:noFill/>
          </a:ln>
        </p:spPr>
        <p:txBody>
          <a:bodyPr wrap="square">
            <a:spAutoFit/>
          </a:bodyPr>
          <a:lstStyle/>
          <a:p>
            <a:pPr algn="l">
              <a:defRPr/>
            </a:pPr>
            <a:r>
              <a:rPr lang="en-US" altLang="ko-KR" sz="2340" b="1" i="0" strike="noStrike">
                <a:solidFill>
                  <a:srgbClr val="000000">
                    <a:alpha val="100000"/>
                  </a:srgbClr>
                </a:solidFill>
                <a:latin typeface="Arial"/>
                <a:ea typeface="Noto Sans"/>
              </a:rPr>
              <a:t>Cross-Validation</a:t>
            </a:r>
          </a:p>
        </p:txBody>
      </p:sp>
      <p:sp>
        <p:nvSpPr>
          <p:cNvPr id="105" name="TextBox 104"/>
          <p:cNvSpPr txBox="1"/>
          <p:nvPr/>
        </p:nvSpPr>
        <p:spPr>
          <a:xfrm>
            <a:off x="1308344" y="1474517"/>
            <a:ext cx="9575312" cy="904828"/>
          </a:xfrm>
          <a:prstGeom prst="rect">
            <a:avLst/>
          </a:prstGeom>
        </p:spPr>
        <p:txBody>
          <a:bodyPr wrap="square">
            <a:spAutoFit/>
          </a:bodyPr>
          <a:lstStyle/>
          <a:p>
            <a:pPr>
              <a:defRPr/>
            </a:pPr>
            <a:r>
              <a:rPr lang="en-US" altLang="ko-KR" b="1">
                <a:solidFill>
                  <a:srgbClr val="FF0000"/>
                </a:solidFill>
              </a:rPr>
              <a:t>Resampling Method </a:t>
            </a:r>
            <a:r>
              <a:rPr lang="en-US" altLang="ko-KR" b="0">
                <a:solidFill>
                  <a:schemeClr val="dk1"/>
                </a:solidFill>
              </a:rPr>
              <a:t>: Multiple iterations of </a:t>
            </a:r>
            <a:r>
              <a:rPr lang="en-US" altLang="ko-KR" b="1" u="sng">
                <a:solidFill>
                  <a:schemeClr val="dk1"/>
                </a:solidFill>
              </a:rPr>
              <a:t>randomly selecting p% from a training set</a:t>
            </a:r>
            <a:r>
              <a:rPr lang="en-US" altLang="ko-KR" b="0">
                <a:solidFill>
                  <a:schemeClr val="dk1"/>
                </a:solidFill>
              </a:rPr>
              <a:t> create multiple different training sets and </a:t>
            </a:r>
            <a:r>
              <a:rPr lang="en-US" altLang="ko-KR" b="1" u="sng">
                <a:solidFill>
                  <a:schemeClr val="dk1"/>
                </a:solidFill>
              </a:rPr>
              <a:t>multiple component classifiers</a:t>
            </a:r>
            <a:r>
              <a:rPr lang="en-US" altLang="ko-KR" b="0">
                <a:solidFill>
                  <a:schemeClr val="dk1"/>
                </a:solidFill>
              </a:rPr>
              <a:t> from these training sets.</a:t>
            </a:r>
          </a:p>
        </p:txBody>
      </p:sp>
      <p:sp>
        <p:nvSpPr>
          <p:cNvPr id="106" name="직사각형 105"/>
          <p:cNvSpPr/>
          <p:nvPr/>
        </p:nvSpPr>
        <p:spPr>
          <a:xfrm>
            <a:off x="1311298" y="3207445"/>
            <a:ext cx="1644114" cy="438725"/>
          </a:xfrm>
          <a:prstGeom prst="rect">
            <a:avLst/>
          </a:prstGeom>
          <a:noFill/>
          <a:ln w="50800">
            <a:solidFill>
              <a:srgbClr val="FF0000"/>
            </a:solidFill>
          </a:ln>
        </p:spPr>
        <p:txBody>
          <a:bodyPr wrap="square">
            <a:spAutoFit/>
          </a:bodyPr>
          <a:lstStyle/>
          <a:p>
            <a:pPr algn="l">
              <a:defRPr/>
            </a:pPr>
            <a:r>
              <a:rPr lang="en-US" altLang="ko-KR" sz="2340" b="1" i="0" strike="noStrike">
                <a:solidFill>
                  <a:srgbClr val="000000">
                    <a:alpha val="100000"/>
                  </a:srgbClr>
                </a:solidFill>
                <a:latin typeface="Arial"/>
                <a:ea typeface="Noto Sans"/>
              </a:rPr>
              <a:t>Bootstrap</a:t>
            </a:r>
          </a:p>
        </p:txBody>
      </p:sp>
      <p:sp>
        <p:nvSpPr>
          <p:cNvPr id="107" name="직사각형 106"/>
          <p:cNvSpPr/>
          <p:nvPr/>
        </p:nvSpPr>
        <p:spPr>
          <a:xfrm>
            <a:off x="2987331" y="3135630"/>
            <a:ext cx="4097509" cy="1234440"/>
          </a:xfrm>
          <a:prstGeom prst="rect">
            <a:avLst/>
          </a:prstGeom>
          <a:noFill/>
          <a:ln>
            <a:noFill/>
          </a:ln>
        </p:spPr>
        <p:txBody>
          <a:bodyPr wrap="square">
            <a:spAutoFit/>
          </a:bodyPr>
          <a:lstStyle/>
          <a:p>
            <a:pPr algn="l">
              <a:defRPr/>
            </a:pPr>
            <a:r>
              <a:rPr lang="en-US" altLang="ko-KR" sz="1870" b="0" i="0" strike="noStrike" dirty="0">
                <a:solidFill>
                  <a:srgbClr val="000000">
                    <a:alpha val="100000"/>
                  </a:srgbClr>
                </a:solidFill>
                <a:latin typeface="Arial"/>
                <a:ea typeface="Noto Sans"/>
              </a:rPr>
              <a:t>Method</a:t>
            </a:r>
            <a:r>
              <a:rPr sz="1870" b="0" i="0" strike="noStrike" dirty="0">
                <a:solidFill>
                  <a:srgbClr val="000000">
                    <a:alpha val="100000"/>
                  </a:srgbClr>
                </a:solidFill>
                <a:latin typeface="Arial"/>
                <a:ea typeface="Noto Sans"/>
              </a:rPr>
              <a:t> that creates multiple different learning datasets by </a:t>
            </a:r>
            <a:r>
              <a:rPr lang="en-US" altLang="ko-KR" sz="1870" b="0" i="0" strike="noStrike" dirty="0">
                <a:solidFill>
                  <a:srgbClr val="000000">
                    <a:alpha val="100000"/>
                  </a:srgbClr>
                </a:solidFill>
                <a:latin typeface="Arial"/>
                <a:ea typeface="Noto Sans"/>
              </a:rPr>
              <a:t>resampling with replacement</a:t>
            </a:r>
            <a:r>
              <a:rPr sz="1870" b="0" i="0" strike="noStrike" dirty="0">
                <a:solidFill>
                  <a:srgbClr val="000000">
                    <a:alpha val="100000"/>
                  </a:srgbClr>
                </a:solidFill>
                <a:latin typeface="Arial"/>
                <a:ea typeface="Noto Sans"/>
              </a:rPr>
              <a:t> from a given set of learning data</a:t>
            </a:r>
          </a:p>
        </p:txBody>
      </p:sp>
      <p:pic>
        <p:nvPicPr>
          <p:cNvPr id="108" name="그림 107"/>
          <p:cNvPicPr>
            <a:picLocks noChangeAspect="1"/>
          </p:cNvPicPr>
          <p:nvPr/>
        </p:nvPicPr>
        <p:blipFill rotWithShape="1">
          <a:blip r:embed="rId3"/>
          <a:stretch>
            <a:fillRect/>
          </a:stretch>
        </p:blipFill>
        <p:spPr>
          <a:xfrm>
            <a:off x="7084840" y="2277501"/>
            <a:ext cx="4396740" cy="4061460"/>
          </a:xfrm>
          <a:prstGeom prst="rect">
            <a:avLst/>
          </a:prstGeom>
        </p:spPr>
      </p:pic>
      <p:sp>
        <p:nvSpPr>
          <p:cNvPr id="111" name="직사각형 110"/>
          <p:cNvSpPr/>
          <p:nvPr/>
        </p:nvSpPr>
        <p:spPr>
          <a:xfrm>
            <a:off x="1243889" y="5277056"/>
            <a:ext cx="1473152" cy="436038"/>
          </a:xfrm>
          <a:prstGeom prst="rect">
            <a:avLst/>
          </a:prstGeom>
          <a:noFill/>
          <a:ln w="50800">
            <a:solidFill>
              <a:srgbClr val="FF0000"/>
            </a:solidFill>
          </a:ln>
        </p:spPr>
        <p:txBody>
          <a:bodyPr wrap="square">
            <a:spAutoFit/>
          </a:bodyPr>
          <a:lstStyle/>
          <a:p>
            <a:pPr algn="l">
              <a:defRPr/>
            </a:pPr>
            <a:r>
              <a:rPr lang="en-US" altLang="ko-KR" sz="2340" b="1" i="0" strike="noStrike">
                <a:solidFill>
                  <a:srgbClr val="000000">
                    <a:alpha val="100000"/>
                  </a:srgbClr>
                </a:solidFill>
                <a:latin typeface="Arial"/>
                <a:ea typeface="Noto Sans"/>
              </a:rPr>
              <a:t>Bagging</a:t>
            </a:r>
          </a:p>
        </p:txBody>
      </p:sp>
      <p:sp>
        <p:nvSpPr>
          <p:cNvPr id="112" name="직사각형 111"/>
          <p:cNvSpPr/>
          <p:nvPr/>
        </p:nvSpPr>
        <p:spPr>
          <a:xfrm>
            <a:off x="2924355" y="5257948"/>
            <a:ext cx="1473152" cy="436038"/>
          </a:xfrm>
          <a:prstGeom prst="rect">
            <a:avLst/>
          </a:prstGeom>
          <a:noFill/>
          <a:ln w="50800">
            <a:solidFill>
              <a:srgbClr val="FF0000"/>
            </a:solidFill>
          </a:ln>
        </p:spPr>
        <p:txBody>
          <a:bodyPr wrap="square">
            <a:spAutoFit/>
          </a:bodyPr>
          <a:lstStyle/>
          <a:p>
            <a:pPr algn="l">
              <a:defRPr/>
            </a:pPr>
            <a:r>
              <a:rPr lang="en-US" altLang="ko-KR" sz="2340" b="1" i="0" strike="noStrike" dirty="0">
                <a:solidFill>
                  <a:srgbClr val="000000">
                    <a:alpha val="100000"/>
                  </a:srgbClr>
                </a:solidFill>
                <a:latin typeface="Arial"/>
                <a:ea typeface="Noto Sans"/>
              </a:rPr>
              <a:t>Boosting</a:t>
            </a:r>
          </a:p>
        </p:txBody>
      </p:sp>
      <p:cxnSp>
        <p:nvCxnSpPr>
          <p:cNvPr id="113" name="직선 화살표 연결선 112"/>
          <p:cNvCxnSpPr>
            <a:stCxn id="106" idx="2"/>
            <a:endCxn id="111" idx="0"/>
          </p:cNvCxnSpPr>
          <p:nvPr/>
        </p:nvCxnSpPr>
        <p:spPr>
          <a:xfrm rot="5400000">
            <a:off x="1241465" y="4385166"/>
            <a:ext cx="1630889" cy="15289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106" idx="2"/>
            <a:endCxn id="112" idx="0"/>
          </p:cNvCxnSpPr>
          <p:nvPr/>
        </p:nvCxnSpPr>
        <p:spPr>
          <a:xfrm>
            <a:off x="2133355" y="3646170"/>
            <a:ext cx="1527576" cy="161177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32404718-5473-452F-8CCA-A2B9072E53C3}"/>
              </a:ext>
            </a:extLst>
          </p:cNvPr>
          <p:cNvCxnSpPr>
            <a:cxnSpLocks/>
            <a:stCxn id="106" idx="2"/>
            <a:endCxn id="19" idx="0"/>
          </p:cNvCxnSpPr>
          <p:nvPr/>
        </p:nvCxnSpPr>
        <p:spPr>
          <a:xfrm>
            <a:off x="2133355" y="3646170"/>
            <a:ext cx="3208042" cy="159267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C213EB79-9EAC-4F5B-AE81-AD55D5397449}"/>
              </a:ext>
            </a:extLst>
          </p:cNvPr>
          <p:cNvSpPr/>
          <p:nvPr/>
        </p:nvSpPr>
        <p:spPr>
          <a:xfrm>
            <a:off x="4604821" y="5238840"/>
            <a:ext cx="1473152" cy="452432"/>
          </a:xfrm>
          <a:prstGeom prst="rect">
            <a:avLst/>
          </a:prstGeom>
          <a:noFill/>
          <a:ln w="50800">
            <a:solidFill>
              <a:srgbClr val="FF0000"/>
            </a:solidFill>
          </a:ln>
        </p:spPr>
        <p:txBody>
          <a:bodyPr wrap="square">
            <a:spAutoFit/>
          </a:bodyPr>
          <a:lstStyle/>
          <a:p>
            <a:pPr algn="l">
              <a:defRPr/>
            </a:pPr>
            <a:r>
              <a:rPr lang="en-US" altLang="ko-KR" sz="2340" b="1" i="0" strike="noStrike" dirty="0">
                <a:solidFill>
                  <a:srgbClr val="000000">
                    <a:alpha val="100000"/>
                  </a:srgbClr>
                </a:solidFill>
                <a:latin typeface="Arial"/>
                <a:ea typeface="Noto Sans"/>
              </a:rPr>
              <a:t>Stacking</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640712" cy="69610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Resampling Method </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115" name="그림 114"/>
          <p:cNvPicPr>
            <a:picLocks noChangeAspect="1"/>
          </p:cNvPicPr>
          <p:nvPr/>
        </p:nvPicPr>
        <p:blipFill rotWithShape="1">
          <a:blip r:embed="rId3"/>
          <a:stretch>
            <a:fillRect/>
          </a:stretch>
        </p:blipFill>
        <p:spPr>
          <a:xfrm>
            <a:off x="2362200" y="2931062"/>
            <a:ext cx="7467600" cy="15087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970424" cy="69610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Resampling Method - Bagging</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105" name="TextBox 104"/>
          <p:cNvSpPr txBox="1"/>
          <p:nvPr/>
        </p:nvSpPr>
        <p:spPr>
          <a:xfrm>
            <a:off x="1308344" y="1474517"/>
            <a:ext cx="9575312" cy="904828"/>
          </a:xfrm>
          <a:prstGeom prst="rect">
            <a:avLst/>
          </a:prstGeom>
        </p:spPr>
        <p:txBody>
          <a:bodyPr wrap="square">
            <a:spAutoFit/>
          </a:bodyPr>
          <a:lstStyle/>
          <a:p>
            <a:pPr>
              <a:defRPr/>
            </a:pPr>
            <a:r>
              <a:rPr lang="en-US" altLang="ko-KR" b="1">
                <a:solidFill>
                  <a:srgbClr val="FF0000"/>
                </a:solidFill>
              </a:rPr>
              <a:t>Bagging</a:t>
            </a:r>
            <a:r>
              <a:rPr lang="en-US" altLang="ko-KR" b="0">
                <a:solidFill>
                  <a:schemeClr val="dk1"/>
                </a:solidFill>
              </a:rPr>
              <a:t>(</a:t>
            </a:r>
            <a:r>
              <a:rPr lang="en-US" altLang="ko-KR" b="1">
                <a:solidFill>
                  <a:srgbClr val="FF0000"/>
                </a:solidFill>
              </a:rPr>
              <a:t>B</a:t>
            </a:r>
            <a:r>
              <a:rPr lang="en-US" altLang="ko-KR" b="0">
                <a:solidFill>
                  <a:schemeClr val="dk1"/>
                </a:solidFill>
              </a:rPr>
              <a:t>ootstrap </a:t>
            </a:r>
            <a:r>
              <a:rPr lang="en-US" altLang="ko-KR" b="1">
                <a:solidFill>
                  <a:srgbClr val="FF0000"/>
                </a:solidFill>
              </a:rPr>
              <a:t>Agg</a:t>
            </a:r>
            <a:r>
              <a:rPr lang="en-US" altLang="ko-KR" b="0">
                <a:solidFill>
                  <a:schemeClr val="dk1"/>
                </a:solidFill>
              </a:rPr>
              <a:t>regat</a:t>
            </a:r>
            <a:r>
              <a:rPr lang="en-US" altLang="ko-KR" b="1">
                <a:solidFill>
                  <a:srgbClr val="FF0000"/>
                </a:solidFill>
              </a:rPr>
              <a:t>ing</a:t>
            </a:r>
            <a:r>
              <a:rPr lang="en-US" altLang="ko-KR" b="0">
                <a:solidFill>
                  <a:schemeClr val="dk1"/>
                </a:solidFill>
              </a:rPr>
              <a:t>) : Method that create multiple learning datasets through the Bootstrap and </a:t>
            </a:r>
            <a:r>
              <a:rPr lang="en-US" altLang="ko-KR" b="1" u="sng">
                <a:solidFill>
                  <a:schemeClr val="dk1"/>
                </a:solidFill>
              </a:rPr>
              <a:t>create classifiers for each learning dataset</a:t>
            </a:r>
            <a:r>
              <a:rPr lang="en-US" altLang="ko-KR" b="0">
                <a:solidFill>
                  <a:schemeClr val="dk1"/>
                </a:solidFill>
              </a:rPr>
              <a:t> to make a final decision by voting method or weighted voting method</a:t>
            </a:r>
          </a:p>
        </p:txBody>
      </p:sp>
      <p:pic>
        <p:nvPicPr>
          <p:cNvPr id="115" name="그림 114"/>
          <p:cNvPicPr>
            <a:picLocks noChangeAspect="1"/>
          </p:cNvPicPr>
          <p:nvPr/>
        </p:nvPicPr>
        <p:blipFill rotWithShape="1">
          <a:blip r:embed="rId3"/>
          <a:srcRect l="24220" t="12910" r="54780" b="9560"/>
          <a:stretch>
            <a:fillRect/>
          </a:stretch>
        </p:blipFill>
        <p:spPr>
          <a:xfrm rot="16221746">
            <a:off x="3850629" y="-83325"/>
            <a:ext cx="2827625" cy="7839747"/>
          </a:xfrm>
          <a:prstGeom prst="rect">
            <a:avLst/>
          </a:prstGeom>
        </p:spPr>
      </p:pic>
      <p:sp>
        <p:nvSpPr>
          <p:cNvPr id="116" name="직사각형 115"/>
          <p:cNvSpPr/>
          <p:nvPr/>
        </p:nvSpPr>
        <p:spPr>
          <a:xfrm>
            <a:off x="1311298" y="5884958"/>
            <a:ext cx="9569404" cy="452432"/>
          </a:xfrm>
          <a:prstGeom prst="rect">
            <a:avLst/>
          </a:prstGeom>
          <a:noFill/>
          <a:ln>
            <a:noFill/>
          </a:ln>
        </p:spPr>
        <p:txBody>
          <a:bodyPr wrap="square">
            <a:spAutoFit/>
          </a:bodyPr>
          <a:lstStyle/>
          <a:p>
            <a:pPr algn="l">
              <a:defRPr/>
            </a:pPr>
            <a:r>
              <a:rPr lang="en-US" altLang="ko-KR" sz="2340" b="1" i="0" strike="noStrike" dirty="0">
                <a:solidFill>
                  <a:srgbClr val="000000">
                    <a:alpha val="100000"/>
                  </a:srgbClr>
                </a:solidFill>
                <a:latin typeface="Arial"/>
                <a:ea typeface="Noto Sans"/>
              </a:rPr>
              <a:t>Random Forest = Bootstrap(Bagging) + Decision Tree + Voting</a:t>
            </a:r>
          </a:p>
        </p:txBody>
      </p:sp>
      <p:sp>
        <p:nvSpPr>
          <p:cNvPr id="117" name="직사각형 116"/>
          <p:cNvSpPr/>
          <p:nvPr/>
        </p:nvSpPr>
        <p:spPr>
          <a:xfrm>
            <a:off x="1338772" y="5431399"/>
            <a:ext cx="7602614" cy="376946"/>
          </a:xfrm>
          <a:prstGeom prst="rect">
            <a:avLst/>
          </a:prstGeom>
          <a:noFill/>
          <a:ln>
            <a:noFill/>
          </a:ln>
        </p:spPr>
        <p:txBody>
          <a:bodyPr wrap="square">
            <a:spAutoFit/>
          </a:bodyPr>
          <a:lstStyle/>
          <a:p>
            <a:pPr algn="l">
              <a:defRPr/>
            </a:pPr>
            <a:r>
              <a:rPr lang="en-US" altLang="ko-KR" sz="1870" b="1" i="0" u="sng" strike="noStrike">
                <a:solidFill>
                  <a:srgbClr val="FF0000"/>
                </a:solidFill>
                <a:latin typeface="Arial"/>
                <a:ea typeface="Noto Sans"/>
              </a:rPr>
              <a:t>Randomly choose</a:t>
            </a:r>
            <a:r>
              <a:rPr lang="en-US" altLang="ko-KR" sz="1870" b="0" i="0" strike="noStrike">
                <a:solidFill>
                  <a:srgbClr val="000000">
                    <a:alpha val="100000"/>
                  </a:srgbClr>
                </a:solidFill>
                <a:latin typeface="Arial"/>
                <a:ea typeface="Noto Sans"/>
              </a:rPr>
              <a:t> Partition Attributes</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47" name="직사각형 5"/>
          <p:cNvSpPr/>
          <p:nvPr/>
        </p:nvSpPr>
        <p:spPr>
          <a:xfrm>
            <a:off x="2994660" y="142875"/>
            <a:ext cx="5650230" cy="707886"/>
          </a:xfrm>
          <a:prstGeom prst="rect">
            <a:avLst/>
          </a:prstGeom>
        </p:spPr>
        <p:txBody>
          <a:bodyPr wrap="square">
            <a:spAutoFit/>
          </a:bodyPr>
          <a:lstStyle/>
          <a:p>
            <a:pPr algn="ctr" latinLnBrk="0">
              <a:defRPr/>
            </a:pPr>
            <a:r>
              <a:rPr lang="en-US" altLang="ko-KR" sz="4000" b="1" kern="0" dirty="0">
                <a:solidFill>
                  <a:prstClr val="white"/>
                </a:solidFill>
                <a:latin typeface="야놀자 야체 B"/>
                <a:ea typeface="야놀자 야체 B"/>
              </a:rPr>
              <a:t>  Summary</a:t>
            </a:r>
          </a:p>
        </p:txBody>
      </p:sp>
      <p:graphicFrame>
        <p:nvGraphicFramePr>
          <p:cNvPr id="3" name="표 2">
            <a:extLst>
              <a:ext uri="{FF2B5EF4-FFF2-40B4-BE49-F238E27FC236}">
                <a16:creationId xmlns:a16="http://schemas.microsoft.com/office/drawing/2014/main" id="{D413E478-1438-46A9-A682-1F0BA867044C}"/>
              </a:ext>
            </a:extLst>
          </p:cNvPr>
          <p:cNvGraphicFramePr>
            <a:graphicFrameLocks noGrp="1"/>
          </p:cNvGraphicFramePr>
          <p:nvPr>
            <p:extLst>
              <p:ext uri="{D42A27DB-BD31-4B8C-83A1-F6EECF244321}">
                <p14:modId xmlns:p14="http://schemas.microsoft.com/office/powerpoint/2010/main" val="1672743652"/>
              </p:ext>
            </p:extLst>
          </p:nvPr>
        </p:nvGraphicFramePr>
        <p:xfrm>
          <a:off x="2054860" y="1663134"/>
          <a:ext cx="7832092" cy="2214916"/>
        </p:xfrm>
        <a:graphic>
          <a:graphicData uri="http://schemas.openxmlformats.org/drawingml/2006/table">
            <a:tbl>
              <a:tblPr firstRow="1" bandRow="1">
                <a:tableStyleId>{5C22544A-7EE6-4342-B048-85BDC9FD1C3A}</a:tableStyleId>
              </a:tblPr>
              <a:tblGrid>
                <a:gridCol w="1958023">
                  <a:extLst>
                    <a:ext uri="{9D8B030D-6E8A-4147-A177-3AD203B41FA5}">
                      <a16:colId xmlns:a16="http://schemas.microsoft.com/office/drawing/2014/main" val="3821112918"/>
                    </a:ext>
                  </a:extLst>
                </a:gridCol>
                <a:gridCol w="1958023">
                  <a:extLst>
                    <a:ext uri="{9D8B030D-6E8A-4147-A177-3AD203B41FA5}">
                      <a16:colId xmlns:a16="http://schemas.microsoft.com/office/drawing/2014/main" val="866237935"/>
                    </a:ext>
                  </a:extLst>
                </a:gridCol>
                <a:gridCol w="1958023">
                  <a:extLst>
                    <a:ext uri="{9D8B030D-6E8A-4147-A177-3AD203B41FA5}">
                      <a16:colId xmlns:a16="http://schemas.microsoft.com/office/drawing/2014/main" val="3585870592"/>
                    </a:ext>
                  </a:extLst>
                </a:gridCol>
                <a:gridCol w="1958023">
                  <a:extLst>
                    <a:ext uri="{9D8B030D-6E8A-4147-A177-3AD203B41FA5}">
                      <a16:colId xmlns:a16="http://schemas.microsoft.com/office/drawing/2014/main" val="3409534899"/>
                    </a:ext>
                  </a:extLst>
                </a:gridCol>
              </a:tblGrid>
              <a:tr h="467378">
                <a:tc>
                  <a:txBody>
                    <a:bodyPr/>
                    <a:lstStyle/>
                    <a:p>
                      <a:pPr algn="ctr" latinLnBrk="1"/>
                      <a:r>
                        <a:rPr lang="en-US" altLang="ko-KR" sz="2400" b="1" kern="0" dirty="0">
                          <a:solidFill>
                            <a:prstClr val="white"/>
                          </a:solidFill>
                          <a:latin typeface="야놀자 야체 B"/>
                          <a:ea typeface="야놀자 야체 B"/>
                        </a:rPr>
                        <a:t>Ensemble</a:t>
                      </a:r>
                      <a:endParaRPr lang="ko-KR" altLang="en-US" sz="2400" b="1" dirty="0"/>
                    </a:p>
                  </a:txBody>
                  <a:tcPr>
                    <a:solidFill>
                      <a:schemeClr val="tx2"/>
                    </a:solidFill>
                  </a:tcPr>
                </a:tc>
                <a:tc>
                  <a:txBody>
                    <a:bodyPr/>
                    <a:lstStyle/>
                    <a:p>
                      <a:pPr algn="ctr" latinLnBrk="1"/>
                      <a:r>
                        <a:rPr lang="en-US" altLang="ko-KR" b="0" dirty="0"/>
                        <a:t>Resampling,</a:t>
                      </a:r>
                    </a:p>
                    <a:p>
                      <a:pPr algn="ctr" latinLnBrk="1"/>
                      <a:r>
                        <a:rPr lang="en-US" altLang="ko-KR" b="0" dirty="0" err="1"/>
                        <a:t>SubSpace</a:t>
                      </a:r>
                      <a:endParaRPr lang="ko-KR" altLang="en-US" b="0" dirty="0"/>
                    </a:p>
                  </a:txBody>
                  <a:tcPr>
                    <a:solidFill>
                      <a:schemeClr val="tx2"/>
                    </a:solidFill>
                  </a:tcPr>
                </a:tc>
                <a:tc>
                  <a:txBody>
                    <a:bodyPr/>
                    <a:lstStyle/>
                    <a:p>
                      <a:pPr algn="ctr" latinLnBrk="1"/>
                      <a:r>
                        <a:rPr lang="en-US" altLang="ko-KR" b="0" dirty="0"/>
                        <a:t>Component</a:t>
                      </a:r>
                    </a:p>
                    <a:p>
                      <a:pPr algn="ctr" latinLnBrk="1"/>
                      <a:r>
                        <a:rPr lang="en-US" altLang="ko-KR" b="0" dirty="0"/>
                        <a:t>classifier</a:t>
                      </a:r>
                      <a:endParaRPr lang="ko-KR" altLang="en-US" b="0" dirty="0"/>
                    </a:p>
                  </a:txBody>
                  <a:tcPr>
                    <a:solidFill>
                      <a:schemeClr val="tx2"/>
                    </a:solidFill>
                  </a:tcPr>
                </a:tc>
                <a:tc>
                  <a:txBody>
                    <a:bodyPr/>
                    <a:lstStyle/>
                    <a:p>
                      <a:pPr algn="ctr" latinLnBrk="1"/>
                      <a:r>
                        <a:rPr lang="en-US" altLang="ko-KR" b="0" dirty="0"/>
                        <a:t>Voting</a:t>
                      </a:r>
                      <a:endParaRPr lang="ko-KR" altLang="en-US" b="0" dirty="0"/>
                    </a:p>
                  </a:txBody>
                  <a:tcPr>
                    <a:solidFill>
                      <a:schemeClr val="tx2"/>
                    </a:solidFill>
                  </a:tcPr>
                </a:tc>
                <a:extLst>
                  <a:ext uri="{0D108BD9-81ED-4DB2-BD59-A6C34878D82A}">
                    <a16:rowId xmlns:a16="http://schemas.microsoft.com/office/drawing/2014/main" val="1790540044"/>
                  </a:ext>
                </a:extLst>
              </a:tr>
              <a:tr h="46737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1" kern="0" dirty="0" err="1">
                          <a:solidFill>
                            <a:srgbClr val="43CBD7"/>
                          </a:solidFill>
                          <a:latin typeface="야놀자 야체 B"/>
                          <a:ea typeface="야놀자 야체 B"/>
                        </a:rPr>
                        <a:t>RandomForest</a:t>
                      </a:r>
                      <a:endParaRPr lang="ko-KR" altLang="en-US" dirty="0">
                        <a:solidFill>
                          <a:srgbClr val="43CBD7"/>
                        </a:solidFill>
                      </a:endParaRPr>
                    </a:p>
                  </a:txBody>
                  <a:tcPr>
                    <a:solidFill>
                      <a:schemeClr val="tx2"/>
                    </a:solidFill>
                  </a:tcPr>
                </a:tc>
                <a:tc>
                  <a:txBody>
                    <a:bodyPr/>
                    <a:lstStyle/>
                    <a:p>
                      <a:pPr algn="ctr" latinLnBrk="1"/>
                      <a:r>
                        <a:rPr lang="en-US" altLang="ko-KR" dirty="0"/>
                        <a:t>Bagging</a:t>
                      </a:r>
                      <a:endParaRPr lang="ko-KR" altLang="en-US" dirty="0"/>
                    </a:p>
                  </a:txBody>
                  <a:tcPr/>
                </a:tc>
                <a:tc>
                  <a:txBody>
                    <a:bodyPr/>
                    <a:lstStyle/>
                    <a:p>
                      <a:pPr algn="ctr" latinLnBrk="1"/>
                      <a:r>
                        <a:rPr lang="en-US" altLang="ko-KR" b="1" u="none" dirty="0"/>
                        <a:t>Decision Tree</a:t>
                      </a:r>
                      <a:endParaRPr lang="ko-KR" altLang="en-US" b="1" u="none" dirty="0"/>
                    </a:p>
                  </a:txBody>
                  <a:tcPr/>
                </a:tc>
                <a:tc>
                  <a:txBody>
                    <a:bodyPr/>
                    <a:lstStyle/>
                    <a:p>
                      <a:pPr algn="ctr" latinLnBrk="1"/>
                      <a:r>
                        <a:rPr lang="en-US" altLang="ko-KR" dirty="0"/>
                        <a:t>Hard, soft</a:t>
                      </a:r>
                      <a:endParaRPr lang="ko-KR" altLang="en-US" dirty="0"/>
                    </a:p>
                  </a:txBody>
                  <a:tcPr/>
                </a:tc>
                <a:extLst>
                  <a:ext uri="{0D108BD9-81ED-4DB2-BD59-A6C34878D82A}">
                    <a16:rowId xmlns:a16="http://schemas.microsoft.com/office/drawing/2014/main" val="1652566791"/>
                  </a:ext>
                </a:extLst>
              </a:tr>
              <a:tr h="46737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kern="0" dirty="0">
                          <a:solidFill>
                            <a:prstClr val="white"/>
                          </a:solidFill>
                          <a:latin typeface="야놀자 야체 B"/>
                        </a:rPr>
                        <a:t>AdaBoost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kern="0" dirty="0">
                          <a:solidFill>
                            <a:prstClr val="white"/>
                          </a:solidFill>
                          <a:latin typeface="야놀자 야체 B"/>
                        </a:rPr>
                        <a:t>GBM, </a:t>
                      </a:r>
                      <a:r>
                        <a:rPr lang="en-US" altLang="ko-KR" sz="1800" b="0" kern="0" dirty="0" err="1">
                          <a:solidFill>
                            <a:prstClr val="white"/>
                          </a:solidFill>
                          <a:latin typeface="야놀자 야체 B"/>
                        </a:rPr>
                        <a:t>Xgboost</a:t>
                      </a:r>
                      <a:endParaRPr lang="ko-KR" altLang="en-US" b="0" dirty="0"/>
                    </a:p>
                  </a:txBody>
                  <a:tcPr>
                    <a:solidFill>
                      <a:schemeClr val="tx2"/>
                    </a:solidFill>
                  </a:tcPr>
                </a:tc>
                <a:tc>
                  <a:txBody>
                    <a:bodyPr/>
                    <a:lstStyle/>
                    <a:p>
                      <a:pPr algn="ctr" latinLnBrk="1"/>
                      <a:r>
                        <a:rPr lang="en-US" altLang="ko-KR" dirty="0"/>
                        <a:t>Boosting</a:t>
                      </a:r>
                      <a:endParaRPr lang="ko-KR" altLang="en-US" dirty="0"/>
                    </a:p>
                  </a:txBody>
                  <a:tcPr/>
                </a:tc>
                <a:tc>
                  <a:txBody>
                    <a:bodyPr/>
                    <a:lstStyle/>
                    <a:p>
                      <a:pPr algn="ctr" latinLnBrk="1"/>
                      <a:endParaRPr lang="ko-KR" altLang="en-US" dirty="0"/>
                    </a:p>
                  </a:txBody>
                  <a:tcPr/>
                </a:tc>
                <a:tc>
                  <a:txBody>
                    <a:bodyPr/>
                    <a:lstStyle/>
                    <a:p>
                      <a:pPr algn="ctr" latinLnBrk="1"/>
                      <a:r>
                        <a:rPr lang="en-US" altLang="ko-KR" dirty="0"/>
                        <a:t>weighted</a:t>
                      </a:r>
                      <a:endParaRPr lang="ko-KR" altLang="en-US" dirty="0"/>
                    </a:p>
                  </a:txBody>
                  <a:tcPr/>
                </a:tc>
                <a:extLst>
                  <a:ext uri="{0D108BD9-81ED-4DB2-BD59-A6C34878D82A}">
                    <a16:rowId xmlns:a16="http://schemas.microsoft.com/office/drawing/2014/main" val="2162728413"/>
                  </a:ext>
                </a:extLst>
              </a:tr>
              <a:tr h="467378">
                <a:tc>
                  <a:txBody>
                    <a:bodyPr/>
                    <a:lstStyle/>
                    <a:p>
                      <a:pPr algn="ctr" latinLnBrk="1"/>
                      <a:endParaRPr lang="ko-KR" altLang="en-US" dirty="0"/>
                    </a:p>
                  </a:txBody>
                  <a:tcPr>
                    <a:solidFill>
                      <a:schemeClr val="tx2"/>
                    </a:solidFill>
                  </a:tcPr>
                </a:tc>
                <a:tc>
                  <a:txBody>
                    <a:bodyPr/>
                    <a:lstStyle/>
                    <a:p>
                      <a:pPr algn="ctr" latinLnBrk="1"/>
                      <a:r>
                        <a:rPr lang="en-US" altLang="ko-KR" dirty="0"/>
                        <a:t>Stacking</a:t>
                      </a:r>
                      <a:endParaRPr lang="ko-KR" altLang="en-US" dirty="0"/>
                    </a:p>
                  </a:txBody>
                  <a:tcPr/>
                </a:tc>
                <a:tc>
                  <a:txBody>
                    <a:bodyPr/>
                    <a:lstStyle/>
                    <a:p>
                      <a:pPr algn="ctr" latinLnBrk="1"/>
                      <a:r>
                        <a:rPr lang="en-US" altLang="ko-KR" dirty="0"/>
                        <a:t>Various classifier</a:t>
                      </a:r>
                      <a:endParaRPr lang="ko-KR" altLang="en-US" dirty="0"/>
                    </a:p>
                  </a:txBody>
                  <a:tcPr/>
                </a:tc>
                <a:tc>
                  <a:txBody>
                    <a:bodyPr/>
                    <a:lstStyle/>
                    <a:p>
                      <a:pPr algn="ctr" latinLnBrk="1"/>
                      <a:endParaRPr lang="ko-KR" altLang="en-US" dirty="0"/>
                    </a:p>
                  </a:txBody>
                  <a:tcPr/>
                </a:tc>
                <a:extLst>
                  <a:ext uri="{0D108BD9-81ED-4DB2-BD59-A6C34878D82A}">
                    <a16:rowId xmlns:a16="http://schemas.microsoft.com/office/drawing/2014/main" val="2258253724"/>
                  </a:ext>
                </a:extLst>
              </a:tr>
            </a:tbl>
          </a:graphicData>
        </a:graphic>
      </p:graphicFrame>
      <p:cxnSp>
        <p:nvCxnSpPr>
          <p:cNvPr id="6" name="직선 화살표 연결선 5">
            <a:extLst>
              <a:ext uri="{FF2B5EF4-FFF2-40B4-BE49-F238E27FC236}">
                <a16:creationId xmlns:a16="http://schemas.microsoft.com/office/drawing/2014/main" id="{3D4658F2-13A5-409E-853F-5680085A8DBD}"/>
              </a:ext>
            </a:extLst>
          </p:cNvPr>
          <p:cNvCxnSpPr/>
          <p:nvPr/>
        </p:nvCxnSpPr>
        <p:spPr>
          <a:xfrm flipH="1">
            <a:off x="3501483" y="2442117"/>
            <a:ext cx="3222702" cy="1996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DC07D3B2-70FD-464E-A2BB-91CE0E46AF8B}"/>
              </a:ext>
            </a:extLst>
          </p:cNvPr>
          <p:cNvCxnSpPr/>
          <p:nvPr/>
        </p:nvCxnSpPr>
        <p:spPr>
          <a:xfrm>
            <a:off x="6724185" y="2442117"/>
            <a:ext cx="0" cy="1996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6D2EB469-31AD-4E55-9457-6AA9A09DA2E2}"/>
              </a:ext>
            </a:extLst>
          </p:cNvPr>
          <p:cNvCxnSpPr/>
          <p:nvPr/>
        </p:nvCxnSpPr>
        <p:spPr>
          <a:xfrm>
            <a:off x="6724185" y="2442117"/>
            <a:ext cx="2531327" cy="1996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19CFF62-A514-401D-B4D2-1370C852870C}"/>
              </a:ext>
            </a:extLst>
          </p:cNvPr>
          <p:cNvSpPr txBox="1"/>
          <p:nvPr/>
        </p:nvSpPr>
        <p:spPr>
          <a:xfrm>
            <a:off x="2401833" y="4461965"/>
            <a:ext cx="2199300" cy="2031325"/>
          </a:xfrm>
          <a:prstGeom prst="rect">
            <a:avLst/>
          </a:prstGeom>
          <a:noFill/>
        </p:spPr>
        <p:txBody>
          <a:bodyPr wrap="square" rtlCol="0">
            <a:spAutoFit/>
          </a:bodyPr>
          <a:lstStyle/>
          <a:p>
            <a:r>
              <a:rPr lang="en-US" altLang="ko-KR" b="1" dirty="0"/>
              <a:t>Algorithm</a:t>
            </a:r>
          </a:p>
          <a:p>
            <a:r>
              <a:rPr lang="en-US" altLang="ko-KR" dirty="0"/>
              <a:t>/classification</a:t>
            </a:r>
          </a:p>
          <a:p>
            <a:pPr marL="285750" indent="-285750">
              <a:buFontTx/>
              <a:buChar char="-"/>
            </a:pPr>
            <a:r>
              <a:rPr lang="en-US" altLang="ko-KR" dirty="0"/>
              <a:t>Entropy</a:t>
            </a:r>
          </a:p>
          <a:p>
            <a:pPr marL="285750" indent="-285750">
              <a:buFontTx/>
              <a:buChar char="-"/>
            </a:pPr>
            <a:r>
              <a:rPr lang="en-US" altLang="ko-KR" dirty="0"/>
              <a:t>Gini</a:t>
            </a:r>
          </a:p>
          <a:p>
            <a:pPr marL="285750" indent="-285750">
              <a:buFontTx/>
              <a:buChar char="-"/>
            </a:pPr>
            <a:r>
              <a:rPr lang="en-US" altLang="ko-KR" dirty="0"/>
              <a:t>Misclassification</a:t>
            </a:r>
          </a:p>
          <a:p>
            <a:r>
              <a:rPr lang="en-US" altLang="ko-KR" dirty="0"/>
              <a:t>/regression</a:t>
            </a:r>
          </a:p>
          <a:p>
            <a:r>
              <a:rPr lang="en-US" altLang="ko-KR" dirty="0"/>
              <a:t>-  SDR</a:t>
            </a:r>
            <a:endParaRPr lang="ko-KR" altLang="en-US" dirty="0"/>
          </a:p>
        </p:txBody>
      </p:sp>
      <p:sp>
        <p:nvSpPr>
          <p:cNvPr id="17" name="TextBox 16">
            <a:extLst>
              <a:ext uri="{FF2B5EF4-FFF2-40B4-BE49-F238E27FC236}">
                <a16:creationId xmlns:a16="http://schemas.microsoft.com/office/drawing/2014/main" id="{B484C4A8-79D5-4C38-B004-A169CB368BB4}"/>
              </a:ext>
            </a:extLst>
          </p:cNvPr>
          <p:cNvSpPr txBox="1"/>
          <p:nvPr/>
        </p:nvSpPr>
        <p:spPr>
          <a:xfrm>
            <a:off x="5624536" y="4438185"/>
            <a:ext cx="2478080" cy="2031325"/>
          </a:xfrm>
          <a:prstGeom prst="rect">
            <a:avLst/>
          </a:prstGeom>
          <a:noFill/>
        </p:spPr>
        <p:txBody>
          <a:bodyPr wrap="square" rtlCol="0">
            <a:spAutoFit/>
          </a:bodyPr>
          <a:lstStyle/>
          <a:p>
            <a:r>
              <a:rPr lang="en-US" altLang="ko-KR" b="1" dirty="0"/>
              <a:t>Training</a:t>
            </a:r>
          </a:p>
          <a:p>
            <a:pPr marL="285750" indent="-285750">
              <a:buFontTx/>
              <a:buChar char="-"/>
            </a:pPr>
            <a:r>
              <a:rPr lang="en-US" altLang="ko-KR" dirty="0"/>
              <a:t>Recursive partition</a:t>
            </a:r>
          </a:p>
          <a:p>
            <a:pPr marL="285750" indent="-285750">
              <a:buFontTx/>
              <a:buChar char="-"/>
            </a:pPr>
            <a:endParaRPr lang="en-US" altLang="ko-KR" dirty="0"/>
          </a:p>
          <a:p>
            <a:pPr marL="285750" indent="-285750">
              <a:buFontTx/>
              <a:buChar char="-"/>
            </a:pPr>
            <a:r>
              <a:rPr lang="en-US" altLang="ko-KR" dirty="0"/>
              <a:t>Pruning</a:t>
            </a:r>
          </a:p>
          <a:p>
            <a:pPr marL="742950" lvl="1" indent="-285750">
              <a:buFontTx/>
              <a:buChar char="-"/>
            </a:pPr>
            <a:r>
              <a:rPr lang="en-US" altLang="ko-KR" dirty="0"/>
              <a:t>Reduce error</a:t>
            </a:r>
          </a:p>
          <a:p>
            <a:pPr marL="742950" lvl="1" indent="-285750">
              <a:buFontTx/>
              <a:buChar char="-"/>
            </a:pPr>
            <a:r>
              <a:rPr lang="en-US" altLang="ko-KR" dirty="0"/>
              <a:t>Rule post</a:t>
            </a:r>
          </a:p>
          <a:p>
            <a:pPr marL="285750" indent="-285750">
              <a:buFontTx/>
              <a:buChar char="-"/>
            </a:pPr>
            <a:endParaRPr lang="en-US" altLang="ko-KR" dirty="0"/>
          </a:p>
        </p:txBody>
      </p:sp>
      <p:sp>
        <p:nvSpPr>
          <p:cNvPr id="18" name="TextBox 17">
            <a:extLst>
              <a:ext uri="{FF2B5EF4-FFF2-40B4-BE49-F238E27FC236}">
                <a16:creationId xmlns:a16="http://schemas.microsoft.com/office/drawing/2014/main" id="{0F98BF73-F2C3-4635-8051-79E502E6C04F}"/>
              </a:ext>
            </a:extLst>
          </p:cNvPr>
          <p:cNvSpPr txBox="1"/>
          <p:nvPr/>
        </p:nvSpPr>
        <p:spPr>
          <a:xfrm>
            <a:off x="8331820" y="4438185"/>
            <a:ext cx="2478080" cy="1200329"/>
          </a:xfrm>
          <a:prstGeom prst="rect">
            <a:avLst/>
          </a:prstGeom>
          <a:noFill/>
        </p:spPr>
        <p:txBody>
          <a:bodyPr wrap="square" rtlCol="0">
            <a:spAutoFit/>
          </a:bodyPr>
          <a:lstStyle/>
          <a:p>
            <a:r>
              <a:rPr lang="en-US" altLang="ko-KR" b="1" dirty="0" err="1"/>
              <a:t>Ploblem</a:t>
            </a:r>
            <a:endParaRPr lang="en-US" altLang="ko-KR" b="1" dirty="0"/>
          </a:p>
          <a:p>
            <a:pPr marL="285750" indent="-285750">
              <a:buFontTx/>
              <a:buChar char="-"/>
            </a:pPr>
            <a:r>
              <a:rPr lang="en-US" altLang="ko-KR" dirty="0"/>
              <a:t>Overfitting</a:t>
            </a:r>
          </a:p>
          <a:p>
            <a:pPr marL="742950" lvl="1" indent="-285750">
              <a:buFontTx/>
              <a:buChar char="-"/>
            </a:pPr>
            <a:r>
              <a:rPr lang="en-US" altLang="ko-KR" dirty="0"/>
              <a:t>Bias</a:t>
            </a:r>
          </a:p>
          <a:p>
            <a:pPr marL="742950" lvl="1" indent="-285750">
              <a:buFontTx/>
              <a:buChar char="-"/>
            </a:pPr>
            <a:r>
              <a:rPr lang="en-US" altLang="ko-KR" dirty="0"/>
              <a:t>Variance</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970424" cy="696108"/>
          </a:xfrm>
          <a:prstGeom prst="rect">
            <a:avLst/>
          </a:prstGeom>
        </p:spPr>
        <p:txBody>
          <a:bodyPr wrap="square">
            <a:spAutoFit/>
          </a:bodyPr>
          <a:lstStyle/>
          <a:p>
            <a:pPr algn="ctr" latinLnBrk="0">
              <a:defRPr/>
            </a:pPr>
            <a:r>
              <a:rPr lang="en-US" altLang="ko-KR" sz="4000" b="1" kern="0" dirty="0">
                <a:solidFill>
                  <a:prstClr val="white"/>
                </a:solidFill>
                <a:latin typeface="야놀자 야체 B"/>
                <a:ea typeface="야놀자 야체 B"/>
              </a:rPr>
              <a:t>  Resampling Method - Boosting</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3" name="TextBox 2">
            <a:extLst>
              <a:ext uri="{FF2B5EF4-FFF2-40B4-BE49-F238E27FC236}">
                <a16:creationId xmlns:a16="http://schemas.microsoft.com/office/drawing/2014/main" id="{F658E9F6-7F98-4EA7-A788-29D58EEF9F46}"/>
              </a:ext>
            </a:extLst>
          </p:cNvPr>
          <p:cNvSpPr txBox="1"/>
          <p:nvPr/>
        </p:nvSpPr>
        <p:spPr>
          <a:xfrm>
            <a:off x="1148576" y="1523257"/>
            <a:ext cx="3724507" cy="523220"/>
          </a:xfrm>
          <a:prstGeom prst="rect">
            <a:avLst/>
          </a:prstGeom>
          <a:noFill/>
        </p:spPr>
        <p:txBody>
          <a:bodyPr wrap="square" rtlCol="0">
            <a:spAutoFit/>
          </a:bodyPr>
          <a:lstStyle/>
          <a:p>
            <a:r>
              <a:rPr lang="en-US" altLang="ko-KR" sz="2800" b="1" u="sng" dirty="0" err="1"/>
              <a:t>Sappire</a:t>
            </a:r>
            <a:r>
              <a:rPr lang="en-US" altLang="ko-KR" sz="2800" b="1" u="sng" dirty="0"/>
              <a:t> Algorithm</a:t>
            </a:r>
            <a:endParaRPr lang="ko-KR" altLang="en-US" sz="2800" b="1" u="sng" dirty="0"/>
          </a:p>
        </p:txBody>
      </p:sp>
      <p:sp>
        <p:nvSpPr>
          <p:cNvPr id="4" name="TextBox 3">
            <a:extLst>
              <a:ext uri="{FF2B5EF4-FFF2-40B4-BE49-F238E27FC236}">
                <a16:creationId xmlns:a16="http://schemas.microsoft.com/office/drawing/2014/main" id="{2F80C2A6-1DAB-4A0C-B5FD-1A099CBDA4FC}"/>
              </a:ext>
            </a:extLst>
          </p:cNvPr>
          <p:cNvSpPr txBox="1"/>
          <p:nvPr/>
        </p:nvSpPr>
        <p:spPr>
          <a:xfrm>
            <a:off x="713678" y="2165361"/>
            <a:ext cx="7281746" cy="369332"/>
          </a:xfrm>
          <a:prstGeom prst="rect">
            <a:avLst/>
          </a:prstGeom>
          <a:noFill/>
        </p:spPr>
        <p:txBody>
          <a:bodyPr wrap="square" rtlCol="0">
            <a:spAutoFit/>
          </a:bodyPr>
          <a:lstStyle/>
          <a:p>
            <a:r>
              <a:rPr lang="en-US" altLang="ko-KR" dirty="0"/>
              <a:t>weak classifier + weak classifier</a:t>
            </a:r>
            <a:r>
              <a:rPr lang="ko-KR" altLang="en-US" dirty="0"/>
              <a:t> </a:t>
            </a:r>
            <a:r>
              <a:rPr lang="en-US" altLang="ko-KR" dirty="0"/>
              <a:t>+</a:t>
            </a:r>
            <a:r>
              <a:rPr lang="ko-KR" altLang="en-US" dirty="0"/>
              <a:t> </a:t>
            </a:r>
            <a:r>
              <a:rPr lang="en-US" altLang="ko-KR" dirty="0"/>
              <a:t>weak classifier</a:t>
            </a:r>
            <a:r>
              <a:rPr lang="ko-KR" altLang="en-US" dirty="0"/>
              <a:t> </a:t>
            </a:r>
            <a:r>
              <a:rPr lang="en-US" altLang="ko-KR" dirty="0"/>
              <a:t>= strong classifier</a:t>
            </a:r>
            <a:endParaRPr lang="ko-KR" altLang="en-US" dirty="0"/>
          </a:p>
        </p:txBody>
      </p:sp>
      <p:sp>
        <p:nvSpPr>
          <p:cNvPr id="5" name="타원 4">
            <a:extLst>
              <a:ext uri="{FF2B5EF4-FFF2-40B4-BE49-F238E27FC236}">
                <a16:creationId xmlns:a16="http://schemas.microsoft.com/office/drawing/2014/main" id="{C8C1A9EE-FA69-4966-BDC1-56FFAF1CBCE3}"/>
              </a:ext>
            </a:extLst>
          </p:cNvPr>
          <p:cNvSpPr/>
          <p:nvPr/>
        </p:nvSpPr>
        <p:spPr>
          <a:xfrm>
            <a:off x="880947" y="2693134"/>
            <a:ext cx="981307" cy="894309"/>
          </a:xfrm>
          <a:prstGeom prst="ellipse">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kern="0" dirty="0">
                <a:solidFill>
                  <a:prstClr val="white"/>
                </a:solidFill>
                <a:latin typeface="야놀자 야체 B"/>
              </a:rPr>
              <a:t>X </a:t>
            </a:r>
          </a:p>
          <a:p>
            <a:pPr algn="ctr"/>
            <a:r>
              <a:rPr lang="en-US" altLang="ko-KR" b="1" kern="0" dirty="0">
                <a:solidFill>
                  <a:prstClr val="white"/>
                </a:solidFill>
                <a:latin typeface="야놀자 야체 B"/>
              </a:rPr>
              <a:t>data</a:t>
            </a:r>
            <a:endParaRPr lang="ko-KR" altLang="en-US" dirty="0"/>
          </a:p>
        </p:txBody>
      </p:sp>
      <p:sp>
        <p:nvSpPr>
          <p:cNvPr id="7" name="사각형: 둥근 모서리 6">
            <a:extLst>
              <a:ext uri="{FF2B5EF4-FFF2-40B4-BE49-F238E27FC236}">
                <a16:creationId xmlns:a16="http://schemas.microsoft.com/office/drawing/2014/main" id="{A3A6DF5F-474E-4176-9BDE-C91D62349F8E}"/>
              </a:ext>
            </a:extLst>
          </p:cNvPr>
          <p:cNvSpPr/>
          <p:nvPr/>
        </p:nvSpPr>
        <p:spPr>
          <a:xfrm>
            <a:off x="2427895" y="3135259"/>
            <a:ext cx="791737" cy="528236"/>
          </a:xfrm>
          <a:prstGeom prst="roundRect">
            <a:avLst/>
          </a:prstGeom>
          <a:solidFill>
            <a:srgbClr val="43C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kern="0" dirty="0">
                <a:solidFill>
                  <a:prstClr val="white"/>
                </a:solidFill>
                <a:latin typeface="야놀자 야체 B"/>
              </a:rPr>
              <a:t>X ‘</a:t>
            </a:r>
          </a:p>
        </p:txBody>
      </p:sp>
      <p:sp>
        <p:nvSpPr>
          <p:cNvPr id="9" name="이등변 삼각형 8">
            <a:extLst>
              <a:ext uri="{FF2B5EF4-FFF2-40B4-BE49-F238E27FC236}">
                <a16:creationId xmlns:a16="http://schemas.microsoft.com/office/drawing/2014/main" id="{86FDDE66-919B-40DA-98B7-E79F592EAE6B}"/>
              </a:ext>
            </a:extLst>
          </p:cNvPr>
          <p:cNvSpPr/>
          <p:nvPr/>
        </p:nvSpPr>
        <p:spPr>
          <a:xfrm>
            <a:off x="3972338" y="2946683"/>
            <a:ext cx="900745" cy="735865"/>
          </a:xfrm>
          <a:prstGeom prst="triangle">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kern="0" dirty="0">
                <a:solidFill>
                  <a:prstClr val="white"/>
                </a:solidFill>
                <a:latin typeface="야놀자 야체 B"/>
              </a:rPr>
              <a:t>C1</a:t>
            </a:r>
          </a:p>
        </p:txBody>
      </p:sp>
      <p:sp>
        <p:nvSpPr>
          <p:cNvPr id="12" name="사각형: 둥근 모서리 11">
            <a:extLst>
              <a:ext uri="{FF2B5EF4-FFF2-40B4-BE49-F238E27FC236}">
                <a16:creationId xmlns:a16="http://schemas.microsoft.com/office/drawing/2014/main" id="{63AA84A7-B4C8-4997-B933-175A95BC1362}"/>
              </a:ext>
            </a:extLst>
          </p:cNvPr>
          <p:cNvSpPr/>
          <p:nvPr/>
        </p:nvSpPr>
        <p:spPr>
          <a:xfrm>
            <a:off x="4081346" y="4142371"/>
            <a:ext cx="791737" cy="528236"/>
          </a:xfrm>
          <a:prstGeom prst="roundRect">
            <a:avLst/>
          </a:prstGeom>
          <a:solidFill>
            <a:srgbClr val="43C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kern="0" dirty="0">
                <a:solidFill>
                  <a:prstClr val="white"/>
                </a:solidFill>
                <a:latin typeface="야놀자 야체 B"/>
              </a:rPr>
              <a:t>X ‘</a:t>
            </a:r>
          </a:p>
        </p:txBody>
      </p:sp>
      <p:sp>
        <p:nvSpPr>
          <p:cNvPr id="13" name="이등변 삼각형 12">
            <a:extLst>
              <a:ext uri="{FF2B5EF4-FFF2-40B4-BE49-F238E27FC236}">
                <a16:creationId xmlns:a16="http://schemas.microsoft.com/office/drawing/2014/main" id="{AE6BA364-C5A1-4D8B-BD37-B31FE481FD0B}"/>
              </a:ext>
            </a:extLst>
          </p:cNvPr>
          <p:cNvSpPr/>
          <p:nvPr/>
        </p:nvSpPr>
        <p:spPr>
          <a:xfrm>
            <a:off x="5625789" y="3953795"/>
            <a:ext cx="900745" cy="735865"/>
          </a:xfrm>
          <a:prstGeom prst="triangle">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kern="0" dirty="0">
                <a:solidFill>
                  <a:prstClr val="white"/>
                </a:solidFill>
                <a:latin typeface="야놀자 야체 B"/>
              </a:rPr>
              <a:t>C2</a:t>
            </a:r>
          </a:p>
        </p:txBody>
      </p:sp>
      <p:sp>
        <p:nvSpPr>
          <p:cNvPr id="14" name="사각형: 둥근 모서리 13">
            <a:extLst>
              <a:ext uri="{FF2B5EF4-FFF2-40B4-BE49-F238E27FC236}">
                <a16:creationId xmlns:a16="http://schemas.microsoft.com/office/drawing/2014/main" id="{F41EDAD6-47ED-44CB-A16D-77711A81F106}"/>
              </a:ext>
            </a:extLst>
          </p:cNvPr>
          <p:cNvSpPr/>
          <p:nvPr/>
        </p:nvSpPr>
        <p:spPr>
          <a:xfrm>
            <a:off x="5734797" y="5131385"/>
            <a:ext cx="791737" cy="528236"/>
          </a:xfrm>
          <a:prstGeom prst="roundRect">
            <a:avLst/>
          </a:prstGeom>
          <a:solidFill>
            <a:srgbClr val="43C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kern="0" dirty="0">
                <a:solidFill>
                  <a:prstClr val="white"/>
                </a:solidFill>
                <a:latin typeface="야놀자 야체 B"/>
              </a:rPr>
              <a:t>X ‘</a:t>
            </a:r>
          </a:p>
        </p:txBody>
      </p:sp>
      <p:sp>
        <p:nvSpPr>
          <p:cNvPr id="15" name="이등변 삼각형 14">
            <a:extLst>
              <a:ext uri="{FF2B5EF4-FFF2-40B4-BE49-F238E27FC236}">
                <a16:creationId xmlns:a16="http://schemas.microsoft.com/office/drawing/2014/main" id="{4F02F802-5467-490D-8BCF-935337D40600}"/>
              </a:ext>
            </a:extLst>
          </p:cNvPr>
          <p:cNvSpPr/>
          <p:nvPr/>
        </p:nvSpPr>
        <p:spPr>
          <a:xfrm>
            <a:off x="7279240" y="4942809"/>
            <a:ext cx="900745" cy="735865"/>
          </a:xfrm>
          <a:prstGeom prst="triangle">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kern="0" dirty="0">
                <a:solidFill>
                  <a:prstClr val="white"/>
                </a:solidFill>
                <a:latin typeface="야놀자 야체 B"/>
              </a:rPr>
              <a:t>C3</a:t>
            </a:r>
          </a:p>
        </p:txBody>
      </p:sp>
      <p:cxnSp>
        <p:nvCxnSpPr>
          <p:cNvPr id="11" name="직선 화살표 연결선 10">
            <a:extLst>
              <a:ext uri="{FF2B5EF4-FFF2-40B4-BE49-F238E27FC236}">
                <a16:creationId xmlns:a16="http://schemas.microsoft.com/office/drawing/2014/main" id="{08F4370C-B805-40AC-9A75-C69AC96B4B81}"/>
              </a:ext>
            </a:extLst>
          </p:cNvPr>
          <p:cNvCxnSpPr/>
          <p:nvPr/>
        </p:nvCxnSpPr>
        <p:spPr>
          <a:xfrm>
            <a:off x="1962615" y="3135259"/>
            <a:ext cx="313029" cy="176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74A8B86F-D057-4BE8-AC2F-372FDF8C83C5}"/>
              </a:ext>
            </a:extLst>
          </p:cNvPr>
          <p:cNvCxnSpPr/>
          <p:nvPr/>
        </p:nvCxnSpPr>
        <p:spPr>
          <a:xfrm>
            <a:off x="3434576" y="3429000"/>
            <a:ext cx="3233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9E713DC-EFCB-497F-A874-6D33E4624F15}"/>
              </a:ext>
            </a:extLst>
          </p:cNvPr>
          <p:cNvCxnSpPr/>
          <p:nvPr/>
        </p:nvCxnSpPr>
        <p:spPr>
          <a:xfrm>
            <a:off x="4471639" y="3791415"/>
            <a:ext cx="0" cy="162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CE14693-1362-4B98-A442-154A187BD7D1}"/>
              </a:ext>
            </a:extLst>
          </p:cNvPr>
          <p:cNvCxnSpPr/>
          <p:nvPr/>
        </p:nvCxnSpPr>
        <p:spPr>
          <a:xfrm>
            <a:off x="5081240" y="4428893"/>
            <a:ext cx="3233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C21171D-EC05-46FB-9514-51DAE69C783D}"/>
              </a:ext>
            </a:extLst>
          </p:cNvPr>
          <p:cNvCxnSpPr/>
          <p:nvPr/>
        </p:nvCxnSpPr>
        <p:spPr>
          <a:xfrm>
            <a:off x="6118303" y="4791308"/>
            <a:ext cx="0" cy="162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B9341FB-6179-45D3-AF43-840D6D2CF102}"/>
              </a:ext>
            </a:extLst>
          </p:cNvPr>
          <p:cNvCxnSpPr/>
          <p:nvPr/>
        </p:nvCxnSpPr>
        <p:spPr>
          <a:xfrm>
            <a:off x="6750206" y="5406483"/>
            <a:ext cx="3233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5E534B71-0D3D-41EA-9327-1F61D0185719}"/>
              </a:ext>
            </a:extLst>
          </p:cNvPr>
          <p:cNvSpPr/>
          <p:nvPr/>
        </p:nvSpPr>
        <p:spPr>
          <a:xfrm>
            <a:off x="1182418" y="5132451"/>
            <a:ext cx="1560394" cy="1146732"/>
          </a:xfrm>
          <a:prstGeom prst="ellipse">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kern="0" dirty="0">
                <a:solidFill>
                  <a:prstClr val="white"/>
                </a:solidFill>
                <a:latin typeface="야놀자 야체 B"/>
              </a:rPr>
              <a:t>Ensemble</a:t>
            </a:r>
          </a:p>
          <a:p>
            <a:pPr algn="ctr"/>
            <a:r>
              <a:rPr lang="en-US" altLang="ko-KR" b="1" kern="0" dirty="0">
                <a:solidFill>
                  <a:prstClr val="white"/>
                </a:solidFill>
                <a:latin typeface="야놀자 야체 B"/>
              </a:rPr>
              <a:t>classifier</a:t>
            </a:r>
            <a:endParaRPr lang="ko-KR" altLang="en-US" dirty="0"/>
          </a:p>
        </p:txBody>
      </p:sp>
      <p:sp>
        <p:nvSpPr>
          <p:cNvPr id="26" name="사각형: 둥근 모서리 25">
            <a:extLst>
              <a:ext uri="{FF2B5EF4-FFF2-40B4-BE49-F238E27FC236}">
                <a16:creationId xmlns:a16="http://schemas.microsoft.com/office/drawing/2014/main" id="{E190F9A3-9DF1-4C72-B29B-B95902BFDCF6}"/>
              </a:ext>
            </a:extLst>
          </p:cNvPr>
          <p:cNvSpPr/>
          <p:nvPr/>
        </p:nvSpPr>
        <p:spPr>
          <a:xfrm>
            <a:off x="3722030" y="5708520"/>
            <a:ext cx="1265041" cy="619562"/>
          </a:xfrm>
          <a:prstGeom prst="roundRect">
            <a:avLst/>
          </a:prstGeom>
          <a:solidFill>
            <a:srgbClr val="43C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kern="0" dirty="0">
                <a:solidFill>
                  <a:prstClr val="white"/>
                </a:solidFill>
                <a:latin typeface="야놀자 야체 B"/>
              </a:rPr>
              <a:t>Prediction</a:t>
            </a:r>
          </a:p>
        </p:txBody>
      </p:sp>
      <p:cxnSp>
        <p:nvCxnSpPr>
          <p:cNvPr id="21" name="직선 화살표 연결선 20">
            <a:extLst>
              <a:ext uri="{FF2B5EF4-FFF2-40B4-BE49-F238E27FC236}">
                <a16:creationId xmlns:a16="http://schemas.microsoft.com/office/drawing/2014/main" id="{08B87225-9209-4792-8C10-DC2ED60C73E3}"/>
              </a:ext>
            </a:extLst>
          </p:cNvPr>
          <p:cNvCxnSpPr/>
          <p:nvPr/>
        </p:nvCxnSpPr>
        <p:spPr>
          <a:xfrm flipH="1">
            <a:off x="2742812" y="3791415"/>
            <a:ext cx="1115510" cy="116227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847CECC-4A70-447D-A9AC-175B8AD662A5}"/>
              </a:ext>
            </a:extLst>
          </p:cNvPr>
          <p:cNvCxnSpPr>
            <a:cxnSpLocks/>
          </p:cNvCxnSpPr>
          <p:nvPr/>
        </p:nvCxnSpPr>
        <p:spPr>
          <a:xfrm flipH="1">
            <a:off x="3010829" y="4749968"/>
            <a:ext cx="2475571" cy="470336"/>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C06124F0-8532-437E-9FC1-B7C581FFDD9E}"/>
              </a:ext>
            </a:extLst>
          </p:cNvPr>
          <p:cNvCxnSpPr>
            <a:cxnSpLocks/>
          </p:cNvCxnSpPr>
          <p:nvPr/>
        </p:nvCxnSpPr>
        <p:spPr>
          <a:xfrm flipH="1" flipV="1">
            <a:off x="3010829" y="5613241"/>
            <a:ext cx="4147609" cy="2505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A4C474F-EED8-4B7E-83E3-CB8FE901D238}"/>
              </a:ext>
            </a:extLst>
          </p:cNvPr>
          <p:cNvCxnSpPr>
            <a:cxnSpLocks/>
          </p:cNvCxnSpPr>
          <p:nvPr/>
        </p:nvCxnSpPr>
        <p:spPr>
          <a:xfrm>
            <a:off x="2823763" y="6018301"/>
            <a:ext cx="610813" cy="129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화살표: 오른쪽 36">
            <a:extLst>
              <a:ext uri="{FF2B5EF4-FFF2-40B4-BE49-F238E27FC236}">
                <a16:creationId xmlns:a16="http://schemas.microsoft.com/office/drawing/2014/main" id="{5E7EA84C-E2ED-4A13-82A6-7A83C3C5930A}"/>
              </a:ext>
            </a:extLst>
          </p:cNvPr>
          <p:cNvSpPr/>
          <p:nvPr/>
        </p:nvSpPr>
        <p:spPr>
          <a:xfrm>
            <a:off x="7673251" y="3729603"/>
            <a:ext cx="986315" cy="4572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95B96331-2C8F-4A02-86B1-F90DC8234860}"/>
              </a:ext>
            </a:extLst>
          </p:cNvPr>
          <p:cNvSpPr txBox="1"/>
          <p:nvPr/>
        </p:nvSpPr>
        <p:spPr>
          <a:xfrm>
            <a:off x="9175551" y="3682548"/>
            <a:ext cx="2141034" cy="584775"/>
          </a:xfrm>
          <a:prstGeom prst="rect">
            <a:avLst/>
          </a:prstGeom>
          <a:noFill/>
        </p:spPr>
        <p:txBody>
          <a:bodyPr wrap="square" rtlCol="0">
            <a:spAutoFit/>
          </a:bodyPr>
          <a:lstStyle/>
          <a:p>
            <a:r>
              <a:rPr lang="en-US" altLang="ko-KR" sz="3200" b="1" dirty="0"/>
              <a:t>AdaBoost</a:t>
            </a:r>
            <a:endParaRPr lang="ko-KR" altLang="en-US" sz="3200" b="1" dirty="0"/>
          </a:p>
        </p:txBody>
      </p:sp>
    </p:spTree>
    <p:extLst>
      <p:ext uri="{BB962C8B-B14F-4D97-AF65-F5344CB8AC3E}">
        <p14:creationId xmlns:p14="http://schemas.microsoft.com/office/powerpoint/2010/main" val="66639437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970424" cy="69610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Resampling Method - Boosting</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105" name="TextBox 104"/>
          <p:cNvSpPr txBox="1"/>
          <p:nvPr/>
        </p:nvSpPr>
        <p:spPr>
          <a:xfrm>
            <a:off x="673344" y="1474517"/>
            <a:ext cx="10918580" cy="361903"/>
          </a:xfrm>
          <a:prstGeom prst="rect">
            <a:avLst/>
          </a:prstGeom>
        </p:spPr>
        <p:txBody>
          <a:bodyPr wrap="square">
            <a:spAutoFit/>
          </a:bodyPr>
          <a:lstStyle/>
          <a:p>
            <a:pPr>
              <a:defRPr/>
            </a:pPr>
            <a:r>
              <a:rPr lang="en-US" altLang="ko-KR" b="1">
                <a:solidFill>
                  <a:srgbClr val="FF0000"/>
                </a:solidFill>
              </a:rPr>
              <a:t>Boosting</a:t>
            </a:r>
            <a:r>
              <a:rPr lang="en-US" altLang="ko-KR" b="0">
                <a:solidFill>
                  <a:schemeClr val="dk1"/>
                </a:solidFill>
              </a:rPr>
              <a:t> : Method that create an ensemble classifier that produces </a:t>
            </a:r>
            <a:r>
              <a:rPr lang="en-US" altLang="ko-KR" b="1" u="sng">
                <a:solidFill>
                  <a:schemeClr val="dk1"/>
                </a:solidFill>
              </a:rPr>
              <a:t>multiple classifiers sequentially</a:t>
            </a:r>
          </a:p>
        </p:txBody>
      </p:sp>
      <p:sp>
        <p:nvSpPr>
          <p:cNvPr id="117" name="직사각형 116"/>
          <p:cNvSpPr/>
          <p:nvPr/>
        </p:nvSpPr>
        <p:spPr>
          <a:xfrm>
            <a:off x="9969282" y="1461194"/>
            <a:ext cx="1387670" cy="438725"/>
          </a:xfrm>
          <a:prstGeom prst="rect">
            <a:avLst/>
          </a:prstGeom>
          <a:noFill/>
          <a:ln w="50800">
            <a:solidFill>
              <a:srgbClr val="FF0000"/>
            </a:solidFill>
          </a:ln>
        </p:spPr>
        <p:txBody>
          <a:bodyPr wrap="square">
            <a:spAutoFit/>
          </a:bodyPr>
          <a:lstStyle/>
          <a:p>
            <a:pPr algn="l">
              <a:defRPr/>
            </a:pPr>
            <a:endParaRPr lang="en-US" altLang="ko-KR" sz="2340" b="1" i="0" strike="noStrike">
              <a:solidFill>
                <a:srgbClr val="000000">
                  <a:alpha val="100000"/>
                </a:srgbClr>
              </a:solidFill>
              <a:latin typeface="Arial"/>
              <a:ea typeface="Noto Sans"/>
            </a:endParaRPr>
          </a:p>
        </p:txBody>
      </p:sp>
      <p:sp>
        <p:nvSpPr>
          <p:cNvPr id="118" name="TextBox 117"/>
          <p:cNvSpPr txBox="1"/>
          <p:nvPr/>
        </p:nvSpPr>
        <p:spPr>
          <a:xfrm>
            <a:off x="7817093" y="1865286"/>
            <a:ext cx="3530601" cy="906294"/>
          </a:xfrm>
          <a:prstGeom prst="rect">
            <a:avLst/>
          </a:prstGeom>
        </p:spPr>
        <p:txBody>
          <a:bodyPr wrap="square">
            <a:spAutoFit/>
          </a:bodyPr>
          <a:lstStyle/>
          <a:p>
            <a:pPr>
              <a:defRPr/>
            </a:pPr>
            <a:r>
              <a:rPr lang="en-US" altLang="ko-KR" b="0">
                <a:solidFill>
                  <a:schemeClr val="dk1"/>
                </a:solidFill>
              </a:rPr>
              <a:t>Create a classifier by changing the </a:t>
            </a:r>
            <a:r>
              <a:rPr lang="en-US" altLang="ko-KR" b="1" u="sng">
                <a:solidFill>
                  <a:schemeClr val="dk1"/>
                </a:solidFill>
              </a:rPr>
              <a:t>weight</a:t>
            </a:r>
            <a:r>
              <a:rPr lang="en-US" altLang="ko-KR" b="0">
                <a:solidFill>
                  <a:schemeClr val="dk1"/>
                </a:solidFill>
              </a:rPr>
              <a:t> of each learning data</a:t>
            </a:r>
          </a:p>
        </p:txBody>
      </p:sp>
      <p:sp>
        <p:nvSpPr>
          <p:cNvPr id="119" name="직사각형 118"/>
          <p:cNvSpPr/>
          <p:nvPr/>
        </p:nvSpPr>
        <p:spPr>
          <a:xfrm>
            <a:off x="8284088" y="2120617"/>
            <a:ext cx="911420" cy="438725"/>
          </a:xfrm>
          <a:prstGeom prst="rect">
            <a:avLst/>
          </a:prstGeom>
          <a:noFill/>
          <a:ln w="50800">
            <a:solidFill>
              <a:srgbClr val="FF0000"/>
            </a:solidFill>
          </a:ln>
        </p:spPr>
        <p:txBody>
          <a:bodyPr wrap="square">
            <a:spAutoFit/>
          </a:bodyPr>
          <a:lstStyle/>
          <a:p>
            <a:pPr algn="l">
              <a:defRPr/>
            </a:pPr>
            <a:endParaRPr lang="en-US" altLang="ko-KR" sz="2340" b="1" i="0" strike="noStrike">
              <a:solidFill>
                <a:srgbClr val="000000">
                  <a:alpha val="100000"/>
                </a:srgbClr>
              </a:solidFill>
              <a:latin typeface="Arial"/>
              <a:ea typeface="Noto Sans"/>
            </a:endParaRPr>
          </a:p>
        </p:txBody>
      </p:sp>
      <p:sp>
        <p:nvSpPr>
          <p:cNvPr id="121" name="직사각형 120"/>
          <p:cNvSpPr/>
          <p:nvPr/>
        </p:nvSpPr>
        <p:spPr>
          <a:xfrm>
            <a:off x="991576" y="2795110"/>
            <a:ext cx="10098406" cy="643451"/>
          </a:xfrm>
          <a:prstGeom prst="rect">
            <a:avLst/>
          </a:prstGeom>
          <a:noFill/>
          <a:ln>
            <a:noFill/>
          </a:ln>
        </p:spPr>
        <p:txBody>
          <a:bodyPr wrap="square">
            <a:spAutoFit/>
          </a:bodyPr>
          <a:lstStyle/>
          <a:p>
            <a:pPr algn="l">
              <a:defRPr/>
            </a:pPr>
            <a:r>
              <a:rPr b="0" i="0" strike="noStrike" dirty="0">
                <a:solidFill>
                  <a:srgbClr val="000000">
                    <a:alpha val="100000"/>
                  </a:srgbClr>
                </a:solidFill>
                <a:latin typeface="Arial"/>
                <a:ea typeface="Noto Sans"/>
              </a:rPr>
              <a:t>In previous-stage classifiers, the</a:t>
            </a:r>
            <a:r>
              <a:rPr b="0" i="0" strike="noStrike" dirty="0">
                <a:solidFill>
                  <a:srgbClr val="FF0000"/>
                </a:solidFill>
                <a:latin typeface="Arial"/>
                <a:ea typeface="Noto Sans"/>
              </a:rPr>
              <a:t> weight of </a:t>
            </a:r>
            <a:r>
              <a:rPr b="1" i="0" strike="noStrike" dirty="0">
                <a:solidFill>
                  <a:srgbClr val="FF0000"/>
                </a:solidFill>
                <a:latin typeface="Arial"/>
                <a:ea typeface="Noto Sans"/>
              </a:rPr>
              <a:t>misclassified </a:t>
            </a:r>
            <a:r>
              <a:rPr i="0" strike="noStrike" dirty="0">
                <a:solidFill>
                  <a:srgbClr val="FF0000"/>
                </a:solidFill>
                <a:latin typeface="Arial"/>
                <a:ea typeface="Noto Sans"/>
              </a:rPr>
              <a:t>data</a:t>
            </a:r>
            <a:r>
              <a:rPr b="0" i="0" strike="noStrike" dirty="0">
                <a:solidFill>
                  <a:srgbClr val="000000">
                    <a:alpha val="100000"/>
                  </a:srgbClr>
                </a:solidFill>
                <a:latin typeface="Arial"/>
                <a:ea typeface="Noto Sans"/>
              </a:rPr>
              <a:t> is </a:t>
            </a:r>
            <a:r>
              <a:rPr b="1" i="0" strike="noStrike" dirty="0">
                <a:solidFill>
                  <a:srgbClr val="FF0000"/>
                </a:solidFill>
                <a:latin typeface="Arial"/>
                <a:ea typeface="Noto Sans"/>
              </a:rPr>
              <a:t>increased</a:t>
            </a:r>
            <a:r>
              <a:rPr b="0" i="0" strike="noStrike" dirty="0">
                <a:solidFill>
                  <a:srgbClr val="000000">
                    <a:alpha val="100000"/>
                  </a:srgbClr>
                </a:solidFill>
                <a:latin typeface="Arial"/>
                <a:ea typeface="Noto Sans"/>
              </a:rPr>
              <a:t> and the </a:t>
            </a:r>
            <a:r>
              <a:rPr i="0" strike="noStrike" dirty="0">
                <a:solidFill>
                  <a:srgbClr val="FF0000"/>
                </a:solidFill>
                <a:latin typeface="Arial"/>
                <a:ea typeface="Noto Sans"/>
              </a:rPr>
              <a:t>weight of </a:t>
            </a:r>
            <a:r>
              <a:rPr b="1" i="0" strike="noStrike" dirty="0">
                <a:solidFill>
                  <a:srgbClr val="FF0000"/>
                </a:solidFill>
                <a:latin typeface="Arial"/>
                <a:ea typeface="Noto Sans"/>
              </a:rPr>
              <a:t>properly classified</a:t>
            </a:r>
            <a:r>
              <a:rPr i="0" strike="noStrike" dirty="0">
                <a:solidFill>
                  <a:srgbClr val="FF0000"/>
                </a:solidFill>
                <a:latin typeface="Arial"/>
                <a:ea typeface="Noto Sans"/>
              </a:rPr>
              <a:t> data</a:t>
            </a:r>
            <a:r>
              <a:rPr b="0" i="0" strike="noStrike" dirty="0">
                <a:solidFill>
                  <a:srgbClr val="000000">
                    <a:alpha val="100000"/>
                  </a:srgbClr>
                </a:solidFill>
                <a:latin typeface="Arial"/>
                <a:ea typeface="Noto Sans"/>
              </a:rPr>
              <a:t> is </a:t>
            </a:r>
            <a:r>
              <a:rPr b="1" i="0" strike="noStrike" dirty="0">
                <a:solidFill>
                  <a:srgbClr val="FF0000"/>
                </a:solidFill>
                <a:latin typeface="Arial"/>
                <a:ea typeface="Noto Sans"/>
              </a:rPr>
              <a:t>reduced</a:t>
            </a:r>
            <a:endParaRPr b="0" i="0" strike="noStrike" dirty="0">
              <a:solidFill>
                <a:srgbClr val="000000">
                  <a:alpha val="100000"/>
                </a:srgbClr>
              </a:solidFill>
              <a:latin typeface="Arial"/>
              <a:ea typeface="Noto Sans"/>
            </a:endParaRPr>
          </a:p>
        </p:txBody>
      </p:sp>
      <p:cxnSp>
        <p:nvCxnSpPr>
          <p:cNvPr id="122" name="직선 화살표 연결선 121"/>
          <p:cNvCxnSpPr>
            <a:stCxn id="119" idx="1"/>
          </p:cNvCxnSpPr>
          <p:nvPr/>
        </p:nvCxnSpPr>
        <p:spPr>
          <a:xfrm rot="10800000" flipV="1">
            <a:off x="6865326" y="2339982"/>
            <a:ext cx="1418761" cy="205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3" name="직사각형 122"/>
          <p:cNvSpPr/>
          <p:nvPr/>
        </p:nvSpPr>
        <p:spPr>
          <a:xfrm>
            <a:off x="5768508" y="2181676"/>
            <a:ext cx="996904" cy="435794"/>
          </a:xfrm>
          <a:prstGeom prst="rect">
            <a:avLst/>
          </a:prstGeom>
          <a:noFill/>
          <a:ln w="50800">
            <a:solidFill>
              <a:srgbClr val="FF0000"/>
            </a:solidFill>
          </a:ln>
        </p:spPr>
        <p:txBody>
          <a:bodyPr wrap="square">
            <a:spAutoFit/>
          </a:bodyPr>
          <a:lstStyle/>
          <a:p>
            <a:pPr algn="l">
              <a:defRPr/>
            </a:pPr>
            <a:r>
              <a:rPr lang="en-US" altLang="ko-KR" sz="2340" b="1" i="0" strike="noStrike">
                <a:solidFill>
                  <a:srgbClr val="000000">
                    <a:alpha val="100000"/>
                  </a:srgbClr>
                </a:solidFill>
                <a:latin typeface="Arial"/>
                <a:ea typeface="Noto Sans"/>
              </a:rPr>
              <a:t>Error</a:t>
            </a:r>
          </a:p>
        </p:txBody>
      </p:sp>
      <p:pic>
        <p:nvPicPr>
          <p:cNvPr id="124" name="그림 123"/>
          <p:cNvPicPr>
            <a:picLocks noChangeAspect="1"/>
          </p:cNvPicPr>
          <p:nvPr/>
        </p:nvPicPr>
        <p:blipFill rotWithShape="1">
          <a:blip r:embed="rId3"/>
          <a:srcRect l="20530" t="12890" r="36760" b="9340"/>
          <a:stretch>
            <a:fillRect/>
          </a:stretch>
        </p:blipFill>
        <p:spPr>
          <a:xfrm rot="16181356">
            <a:off x="7493049" y="2695387"/>
            <a:ext cx="3124716" cy="427315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970424" cy="69610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Resampling Method - Boosting</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125" name="그림 124"/>
          <p:cNvPicPr>
            <a:picLocks noChangeAspect="1"/>
          </p:cNvPicPr>
          <p:nvPr/>
        </p:nvPicPr>
        <p:blipFill rotWithShape="1">
          <a:blip r:embed="rId3"/>
          <a:srcRect l="35380" t="46830" r="39890" b="46120"/>
          <a:stretch>
            <a:fillRect/>
          </a:stretch>
        </p:blipFill>
        <p:spPr>
          <a:xfrm>
            <a:off x="7016747" y="3297113"/>
            <a:ext cx="2429208" cy="923191"/>
          </a:xfrm>
          <a:prstGeom prst="rect">
            <a:avLst/>
          </a:prstGeom>
        </p:spPr>
      </p:pic>
      <p:pic>
        <p:nvPicPr>
          <p:cNvPr id="126" name="그림 125"/>
          <p:cNvPicPr>
            <a:picLocks noChangeAspect="1"/>
          </p:cNvPicPr>
          <p:nvPr/>
        </p:nvPicPr>
        <p:blipFill rotWithShape="1">
          <a:blip r:embed="rId4"/>
          <a:srcRect l="11160" t="63570" r="67660" b="33700"/>
          <a:stretch>
            <a:fillRect/>
          </a:stretch>
        </p:blipFill>
        <p:spPr>
          <a:xfrm>
            <a:off x="7028961" y="1975826"/>
            <a:ext cx="2467358" cy="424959"/>
          </a:xfrm>
          <a:prstGeom prst="rect">
            <a:avLst/>
          </a:prstGeom>
        </p:spPr>
      </p:pic>
      <p:pic>
        <p:nvPicPr>
          <p:cNvPr id="127" name="그림 126"/>
          <p:cNvPicPr>
            <a:picLocks noChangeAspect="1"/>
          </p:cNvPicPr>
          <p:nvPr/>
        </p:nvPicPr>
        <p:blipFill rotWithShape="1">
          <a:blip r:embed="rId5"/>
          <a:srcRect l="4990" t="34010" r="9260" b="15310"/>
          <a:stretch>
            <a:fillRect/>
          </a:stretch>
        </p:blipFill>
        <p:spPr>
          <a:xfrm>
            <a:off x="1057517" y="1740144"/>
            <a:ext cx="5542182" cy="4366846"/>
          </a:xfrm>
          <a:prstGeom prst="rect">
            <a:avLst/>
          </a:prstGeom>
        </p:spPr>
      </p:pic>
      <p:cxnSp>
        <p:nvCxnSpPr>
          <p:cNvPr id="128" name="직선 화살표 연결선 127"/>
          <p:cNvCxnSpPr>
            <a:endCxn id="126" idx="1"/>
          </p:cNvCxnSpPr>
          <p:nvPr/>
        </p:nvCxnSpPr>
        <p:spPr>
          <a:xfrm flipV="1">
            <a:off x="3153020" y="2188306"/>
            <a:ext cx="3875941" cy="18329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9" name="직사각형 128"/>
          <p:cNvSpPr/>
          <p:nvPr/>
        </p:nvSpPr>
        <p:spPr>
          <a:xfrm>
            <a:off x="6928604" y="1442888"/>
            <a:ext cx="4379500" cy="443110"/>
          </a:xfrm>
          <a:prstGeom prst="rect">
            <a:avLst/>
          </a:prstGeom>
          <a:noFill/>
          <a:ln>
            <a:noFill/>
          </a:ln>
        </p:spPr>
        <p:txBody>
          <a:bodyPr wrap="square">
            <a:spAutoFit/>
          </a:bodyPr>
          <a:lstStyle/>
          <a:p>
            <a:pPr algn="l">
              <a:defRPr/>
            </a:pPr>
            <a:r>
              <a:rPr lang="en-US" altLang="ko-KR" sz="2340" b="1" i="0" strike="noStrike">
                <a:solidFill>
                  <a:srgbClr val="000000">
                    <a:alpha val="100000"/>
                  </a:srgbClr>
                </a:solidFill>
                <a:latin typeface="Arial"/>
                <a:ea typeface="Noto Sans"/>
              </a:rPr>
              <a:t>Reliability</a:t>
            </a:r>
          </a:p>
        </p:txBody>
      </p:sp>
      <p:sp>
        <p:nvSpPr>
          <p:cNvPr id="130" name="직사각형 129"/>
          <p:cNvSpPr/>
          <p:nvPr/>
        </p:nvSpPr>
        <p:spPr>
          <a:xfrm>
            <a:off x="6928604" y="2700676"/>
            <a:ext cx="4379500" cy="443110"/>
          </a:xfrm>
          <a:prstGeom prst="rect">
            <a:avLst/>
          </a:prstGeom>
          <a:noFill/>
          <a:ln>
            <a:noFill/>
          </a:ln>
        </p:spPr>
        <p:txBody>
          <a:bodyPr wrap="square">
            <a:spAutoFit/>
          </a:bodyPr>
          <a:lstStyle/>
          <a:p>
            <a:pPr algn="l">
              <a:defRPr/>
            </a:pPr>
            <a:r>
              <a:rPr lang="en-US" altLang="ko-KR" sz="2340" b="1" i="0" strike="noStrike">
                <a:solidFill>
                  <a:srgbClr val="000000">
                    <a:alpha val="100000"/>
                  </a:srgbClr>
                </a:solidFill>
                <a:latin typeface="Arial"/>
                <a:ea typeface="Noto Sans"/>
              </a:rPr>
              <a:t>Objective function</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970424" cy="707886"/>
          </a:xfrm>
          <a:prstGeom prst="rect">
            <a:avLst/>
          </a:prstGeom>
        </p:spPr>
        <p:txBody>
          <a:bodyPr wrap="square">
            <a:spAutoFit/>
          </a:bodyPr>
          <a:lstStyle/>
          <a:p>
            <a:pPr algn="ctr" latinLnBrk="0">
              <a:defRPr/>
            </a:pPr>
            <a:r>
              <a:rPr lang="en-US" altLang="ko-KR" sz="4000" b="1" kern="0" dirty="0">
                <a:solidFill>
                  <a:prstClr val="white"/>
                </a:solidFill>
                <a:latin typeface="야놀자 야체 B"/>
                <a:ea typeface="야놀자 야체 B"/>
              </a:rPr>
              <a:t>  Resampling Method - Stacking</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5" name="그림 4">
            <a:extLst>
              <a:ext uri="{FF2B5EF4-FFF2-40B4-BE49-F238E27FC236}">
                <a16:creationId xmlns:a16="http://schemas.microsoft.com/office/drawing/2014/main" id="{FC739967-B441-40E9-90A5-F8AC7D8FA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67" y="2028130"/>
            <a:ext cx="5073894" cy="3810000"/>
          </a:xfrm>
          <a:prstGeom prst="rect">
            <a:avLst/>
          </a:prstGeom>
        </p:spPr>
      </p:pic>
      <p:pic>
        <p:nvPicPr>
          <p:cNvPr id="9" name="그림 8">
            <a:extLst>
              <a:ext uri="{FF2B5EF4-FFF2-40B4-BE49-F238E27FC236}">
                <a16:creationId xmlns:a16="http://schemas.microsoft.com/office/drawing/2014/main" id="{D6BC0DCE-45BA-4046-AE08-FFB9EACA7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971" y="1768258"/>
            <a:ext cx="5649859" cy="4389994"/>
          </a:xfrm>
          <a:prstGeom prst="rect">
            <a:avLst/>
          </a:prstGeom>
        </p:spPr>
      </p:pic>
      <p:sp>
        <p:nvSpPr>
          <p:cNvPr id="10" name="TextBox 9">
            <a:extLst>
              <a:ext uri="{FF2B5EF4-FFF2-40B4-BE49-F238E27FC236}">
                <a16:creationId xmlns:a16="http://schemas.microsoft.com/office/drawing/2014/main" id="{43C1E0D6-A264-4E38-9775-42D3C0085B8B}"/>
              </a:ext>
            </a:extLst>
          </p:cNvPr>
          <p:cNvSpPr txBox="1"/>
          <p:nvPr/>
        </p:nvSpPr>
        <p:spPr>
          <a:xfrm>
            <a:off x="2275644" y="2064686"/>
            <a:ext cx="959005" cy="369332"/>
          </a:xfrm>
          <a:prstGeom prst="rect">
            <a:avLst/>
          </a:prstGeom>
          <a:noFill/>
        </p:spPr>
        <p:txBody>
          <a:bodyPr wrap="square" rtlCol="0">
            <a:spAutoFit/>
          </a:bodyPr>
          <a:lstStyle/>
          <a:p>
            <a:r>
              <a:rPr lang="en-US" altLang="ko-KR" dirty="0"/>
              <a:t>Level 1</a:t>
            </a:r>
            <a:endParaRPr lang="ko-KR" altLang="en-US" dirty="0"/>
          </a:p>
        </p:txBody>
      </p:sp>
      <p:sp>
        <p:nvSpPr>
          <p:cNvPr id="18" name="TextBox 17">
            <a:extLst>
              <a:ext uri="{FF2B5EF4-FFF2-40B4-BE49-F238E27FC236}">
                <a16:creationId xmlns:a16="http://schemas.microsoft.com/office/drawing/2014/main" id="{6C5880F6-820E-4FCA-B6E7-15435A3ABB28}"/>
              </a:ext>
            </a:extLst>
          </p:cNvPr>
          <p:cNvSpPr txBox="1"/>
          <p:nvPr/>
        </p:nvSpPr>
        <p:spPr>
          <a:xfrm>
            <a:off x="3826721" y="2055245"/>
            <a:ext cx="959005" cy="369332"/>
          </a:xfrm>
          <a:prstGeom prst="rect">
            <a:avLst/>
          </a:prstGeom>
          <a:noFill/>
        </p:spPr>
        <p:txBody>
          <a:bodyPr wrap="square" rtlCol="0">
            <a:spAutoFit/>
          </a:bodyPr>
          <a:lstStyle/>
          <a:p>
            <a:r>
              <a:rPr lang="en-US" altLang="ko-KR" dirty="0"/>
              <a:t>Level 2</a:t>
            </a:r>
            <a:endParaRPr lang="ko-KR" altLang="en-US" dirty="0"/>
          </a:p>
        </p:txBody>
      </p:sp>
    </p:spTree>
    <p:extLst>
      <p:ext uri="{BB962C8B-B14F-4D97-AF65-F5344CB8AC3E}">
        <p14:creationId xmlns:p14="http://schemas.microsoft.com/office/powerpoint/2010/main" val="103161669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275644" y="130662"/>
            <a:ext cx="7970424" cy="696108"/>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Application</a:t>
            </a:r>
          </a:p>
        </p:txBody>
      </p:sp>
      <p:sp>
        <p:nvSpPr>
          <p:cNvPr id="65" name="모서리가 둥근 직사각형 12"/>
          <p:cNvSpPr/>
          <p:nvPr/>
        </p:nvSpPr>
        <p:spPr>
          <a:xfrm>
            <a:off x="555056" y="1219707"/>
            <a:ext cx="11105450" cy="5426847"/>
          </a:xfrm>
          <a:prstGeom prst="roundRect">
            <a:avLst>
              <a:gd name="adj" fmla="val 12188"/>
            </a:avLst>
          </a:prstGeom>
          <a:no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pic>
        <p:nvPicPr>
          <p:cNvPr id="133" name="그림 132"/>
          <p:cNvPicPr>
            <a:picLocks noChangeAspect="1"/>
          </p:cNvPicPr>
          <p:nvPr/>
        </p:nvPicPr>
        <p:blipFill rotWithShape="1">
          <a:blip r:embed="rId3"/>
          <a:srcRect l="31110" t="10500" r="25850" b="23500"/>
          <a:stretch>
            <a:fillRect/>
          </a:stretch>
        </p:blipFill>
        <p:spPr>
          <a:xfrm rot="16215203">
            <a:off x="2183823" y="564672"/>
            <a:ext cx="2213941" cy="4526051"/>
          </a:xfrm>
          <a:prstGeom prst="rect">
            <a:avLst/>
          </a:prstGeom>
        </p:spPr>
      </p:pic>
      <p:sp>
        <p:nvSpPr>
          <p:cNvPr id="134" name="직사각형 133"/>
          <p:cNvSpPr/>
          <p:nvPr/>
        </p:nvSpPr>
        <p:spPr>
          <a:xfrm>
            <a:off x="992211" y="4031247"/>
            <a:ext cx="5384018" cy="443598"/>
          </a:xfrm>
          <a:prstGeom prst="rect">
            <a:avLst/>
          </a:prstGeom>
          <a:noFill/>
          <a:ln>
            <a:noFill/>
          </a:ln>
        </p:spPr>
        <p:txBody>
          <a:bodyPr wrap="square">
            <a:spAutoFit/>
          </a:bodyPr>
          <a:lstStyle/>
          <a:p>
            <a:pPr algn="l">
              <a:defRPr/>
            </a:pPr>
            <a:r>
              <a:rPr sz="2340" b="1" i="0" strike="noStrike">
                <a:solidFill>
                  <a:srgbClr val="FF0000"/>
                </a:solidFill>
                <a:latin typeface="Arial"/>
                <a:ea typeface="Noto Sans"/>
              </a:rPr>
              <a:t>Physical tracking in the Kinect</a:t>
            </a:r>
          </a:p>
        </p:txBody>
      </p:sp>
      <p:pic>
        <p:nvPicPr>
          <p:cNvPr id="135" name="그림 134"/>
          <p:cNvPicPr>
            <a:picLocks noChangeAspect="1"/>
          </p:cNvPicPr>
          <p:nvPr/>
        </p:nvPicPr>
        <p:blipFill rotWithShape="1">
          <a:blip r:embed="rId4"/>
          <a:stretch>
            <a:fillRect/>
          </a:stretch>
        </p:blipFill>
        <p:spPr>
          <a:xfrm>
            <a:off x="5729653" y="1511788"/>
            <a:ext cx="3810000" cy="2857500"/>
          </a:xfrm>
          <a:prstGeom prst="rect">
            <a:avLst/>
          </a:prstGeom>
        </p:spPr>
      </p:pic>
      <p:sp>
        <p:nvSpPr>
          <p:cNvPr id="136" name="직사각형 135"/>
          <p:cNvSpPr/>
          <p:nvPr/>
        </p:nvSpPr>
        <p:spPr>
          <a:xfrm>
            <a:off x="5651279" y="4497363"/>
            <a:ext cx="5822901" cy="659130"/>
          </a:xfrm>
          <a:prstGeom prst="rect">
            <a:avLst/>
          </a:prstGeom>
          <a:noFill/>
          <a:ln>
            <a:noFill/>
          </a:ln>
        </p:spPr>
        <p:txBody>
          <a:bodyPr wrap="square">
            <a:spAutoFit/>
          </a:bodyPr>
          <a:lstStyle/>
          <a:p>
            <a:pPr algn="l">
              <a:defRPr/>
            </a:pPr>
            <a:r>
              <a:rPr sz="1870" b="1" i="0" strike="noStrike">
                <a:solidFill>
                  <a:srgbClr val="FF0000"/>
                </a:solidFill>
                <a:latin typeface="Arial"/>
                <a:ea typeface="Noto Sans"/>
              </a:rPr>
              <a:t>Detection and location of anatomical structures in computed tomography images</a:t>
            </a:r>
          </a:p>
        </p:txBody>
      </p:sp>
      <p:pic>
        <p:nvPicPr>
          <p:cNvPr id="137" name="그림 136"/>
          <p:cNvPicPr>
            <a:picLocks noChangeAspect="1"/>
          </p:cNvPicPr>
          <p:nvPr/>
        </p:nvPicPr>
        <p:blipFill rotWithShape="1">
          <a:blip r:embed="rId5"/>
          <a:stretch>
            <a:fillRect/>
          </a:stretch>
        </p:blipFill>
        <p:spPr>
          <a:xfrm>
            <a:off x="994018" y="4429174"/>
            <a:ext cx="3145692" cy="2093315"/>
          </a:xfrm>
          <a:prstGeom prst="rect">
            <a:avLst/>
          </a:prstGeom>
        </p:spPr>
      </p:pic>
      <p:sp>
        <p:nvSpPr>
          <p:cNvPr id="138" name="직사각형 137"/>
          <p:cNvSpPr/>
          <p:nvPr/>
        </p:nvSpPr>
        <p:spPr>
          <a:xfrm>
            <a:off x="4198108" y="5600529"/>
            <a:ext cx="7312710" cy="750741"/>
          </a:xfrm>
          <a:prstGeom prst="rect">
            <a:avLst/>
          </a:prstGeom>
          <a:noFill/>
          <a:ln>
            <a:noFill/>
          </a:ln>
        </p:spPr>
        <p:txBody>
          <a:bodyPr wrap="square">
            <a:spAutoFit/>
          </a:bodyPr>
          <a:lstStyle/>
          <a:p>
            <a:pPr algn="l">
              <a:defRPr/>
            </a:pPr>
            <a:r>
              <a:rPr sz="2200" b="1" i="0" strike="noStrike">
                <a:solidFill>
                  <a:srgbClr val="FF0000"/>
                </a:solidFill>
                <a:latin typeface="Arial"/>
                <a:ea typeface="Noto Sans"/>
              </a:rPr>
              <a:t>Detection of Highly Evasive Neurobias in Multi-Channel Magnetic Resonance Imaging</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47" name="직사각형 5"/>
          <p:cNvSpPr/>
          <p:nvPr/>
        </p:nvSpPr>
        <p:spPr>
          <a:xfrm>
            <a:off x="2994660" y="142875"/>
            <a:ext cx="5650230" cy="693420"/>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Decision Tree </a:t>
            </a:r>
          </a:p>
        </p:txBody>
      </p:sp>
      <p:pic>
        <p:nvPicPr>
          <p:cNvPr id="50" name="그림 49"/>
          <p:cNvPicPr>
            <a:picLocks noChangeAspect="1"/>
          </p:cNvPicPr>
          <p:nvPr/>
        </p:nvPicPr>
        <p:blipFill rotWithShape="1">
          <a:blip r:embed="rId3"/>
          <a:stretch>
            <a:fillRect/>
          </a:stretch>
        </p:blipFill>
        <p:spPr>
          <a:xfrm>
            <a:off x="2167314" y="1158707"/>
            <a:ext cx="6933613" cy="3898231"/>
          </a:xfrm>
          <a:prstGeom prst="rect">
            <a:avLst/>
          </a:prstGeom>
        </p:spPr>
      </p:pic>
      <p:sp>
        <p:nvSpPr>
          <p:cNvPr id="51" name="TextBox 50"/>
          <p:cNvSpPr txBox="1"/>
          <p:nvPr/>
        </p:nvSpPr>
        <p:spPr>
          <a:xfrm>
            <a:off x="559399" y="5137350"/>
            <a:ext cx="11076340" cy="1613970"/>
          </a:xfrm>
          <a:prstGeom prst="rect">
            <a:avLst/>
          </a:prstGeom>
        </p:spPr>
        <p:txBody>
          <a:bodyPr wrap="none">
            <a:spAutoFit/>
          </a:bodyPr>
          <a:lstStyle/>
          <a:p>
            <a:pPr>
              <a:defRPr/>
            </a:pPr>
            <a:r>
              <a:rPr lang="en-US" altLang="ko-KR" sz="2500">
                <a:solidFill>
                  <a:schemeClr val="tx1"/>
                </a:solidFill>
              </a:rPr>
              <a:t>* Data is analyzed and the pattern that exists between them is represented</a:t>
            </a:r>
          </a:p>
          <a:p>
            <a:pPr>
              <a:defRPr/>
            </a:pPr>
            <a:r>
              <a:rPr lang="en-US" altLang="ko-KR" sz="2500">
                <a:solidFill>
                  <a:schemeClr val="tx1"/>
                </a:solidFill>
              </a:rPr>
              <a:t>  by a combination of predictable rules.</a:t>
            </a:r>
          </a:p>
          <a:p>
            <a:pPr>
              <a:defRPr/>
            </a:pPr>
            <a:r>
              <a:rPr lang="en-US" altLang="ko-KR" sz="2500">
                <a:solidFill>
                  <a:schemeClr val="tx1"/>
                </a:solidFill>
              </a:rPr>
              <a:t>* Same shape as a ‘tree’.</a:t>
            </a:r>
          </a:p>
          <a:p>
            <a:pPr>
              <a:defRPr/>
            </a:pPr>
            <a:r>
              <a:rPr lang="en-US" altLang="ko-KR" sz="2500">
                <a:solidFill>
                  <a:schemeClr val="tx1"/>
                </a:solidFill>
              </a:rPr>
              <a:t>* Ask questions to narrow down the target.</a:t>
            </a:r>
          </a:p>
        </p:txBody>
      </p:sp>
    </p:spTree>
    <p:extLst>
      <p:ext uri="{BB962C8B-B14F-4D97-AF65-F5344CB8AC3E}">
        <p14:creationId xmlns:p14="http://schemas.microsoft.com/office/powerpoint/2010/main" val="224563615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994660" y="142875"/>
            <a:ext cx="5650230" cy="693420"/>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Decision Tree </a:t>
            </a:r>
          </a:p>
        </p:txBody>
      </p:sp>
      <p:pic>
        <p:nvPicPr>
          <p:cNvPr id="59" name="그림 58"/>
          <p:cNvPicPr>
            <a:picLocks noChangeAspect="1"/>
          </p:cNvPicPr>
          <p:nvPr/>
        </p:nvPicPr>
        <p:blipFill rotWithShape="1">
          <a:blip r:embed="rId3"/>
          <a:stretch>
            <a:fillRect/>
          </a:stretch>
        </p:blipFill>
        <p:spPr>
          <a:xfrm>
            <a:off x="685131" y="1185278"/>
            <a:ext cx="4081967" cy="5289550"/>
          </a:xfrm>
          <a:prstGeom prst="rect">
            <a:avLst/>
          </a:prstGeom>
        </p:spPr>
      </p:pic>
      <p:sp>
        <p:nvSpPr>
          <p:cNvPr id="60" name="TextBox 59"/>
          <p:cNvSpPr txBox="1"/>
          <p:nvPr/>
        </p:nvSpPr>
        <p:spPr>
          <a:xfrm>
            <a:off x="4885856" y="1193665"/>
            <a:ext cx="6749884" cy="3109730"/>
          </a:xfrm>
          <a:prstGeom prst="rect">
            <a:avLst/>
          </a:prstGeom>
        </p:spPr>
        <p:txBody>
          <a:bodyPr wrap="square">
            <a:spAutoFit/>
          </a:bodyPr>
          <a:lstStyle/>
          <a:p>
            <a:pPr>
              <a:defRPr/>
            </a:pPr>
            <a:r>
              <a:rPr lang="en-US" altLang="ko-KR" sz="2500">
                <a:solidFill>
                  <a:schemeClr val="tx1"/>
                </a:solidFill>
              </a:rPr>
              <a:t>* Binary Tree</a:t>
            </a:r>
          </a:p>
          <a:p>
            <a:pPr>
              <a:defRPr/>
            </a:pPr>
            <a:r>
              <a:rPr lang="en-US" altLang="ko-KR" sz="2500">
                <a:solidFill>
                  <a:schemeClr val="tx1"/>
                </a:solidFill>
              </a:rPr>
              <a:t>* As the node goes down, the corresponding                          number of data decreases.</a:t>
            </a:r>
          </a:p>
          <a:p>
            <a:pPr>
              <a:defRPr/>
            </a:pPr>
            <a:r>
              <a:rPr lang="en-US" altLang="ko-KR" sz="2500">
                <a:solidFill>
                  <a:schemeClr val="tx1"/>
                </a:solidFill>
              </a:rPr>
              <a:t>*    number of data in Terminal nodes = number of data in Root node</a:t>
            </a:r>
          </a:p>
          <a:p>
            <a:pPr>
              <a:defRPr/>
            </a:pPr>
            <a:r>
              <a:rPr lang="en-US" altLang="ko-KR" sz="2500">
                <a:solidFill>
                  <a:schemeClr val="tx1"/>
                </a:solidFill>
              </a:rPr>
              <a:t>* Classification / Regression</a:t>
            </a:r>
          </a:p>
          <a:p>
            <a:pPr>
              <a:defRPr/>
            </a:pPr>
            <a:endParaRPr lang="en-US" altLang="ko-KR" sz="2500">
              <a:solidFill>
                <a:schemeClr val="tx1"/>
              </a:solidFill>
            </a:endParaRPr>
          </a:p>
          <a:p>
            <a:pPr>
              <a:defRPr/>
            </a:pPr>
            <a:r>
              <a:rPr lang="en-US" altLang="ko-KR" sz="2300">
                <a:solidFill>
                  <a:srgbClr val="FF0000"/>
                </a:solidFill>
              </a:rPr>
              <a:t>the</a:t>
            </a:r>
            <a:r>
              <a:rPr lang="ko-KR" altLang="en-US" sz="2300">
                <a:solidFill>
                  <a:srgbClr val="FF0000"/>
                </a:solidFill>
              </a:rPr>
              <a:t> </a:t>
            </a:r>
            <a:r>
              <a:rPr lang="en-US" altLang="ko-KR" sz="2300">
                <a:solidFill>
                  <a:srgbClr val="FF0000"/>
                </a:solidFill>
              </a:rPr>
              <a:t>highest value     average</a:t>
            </a:r>
          </a:p>
        </p:txBody>
      </p:sp>
      <mc:AlternateContent xmlns:mc="http://schemas.openxmlformats.org/markup-compatibility/2006" xmlns:a14="http://schemas.microsoft.com/office/drawing/2010/main">
        <mc:Choice Requires="a14">
          <p:sp>
            <p:nvSpPr>
              <p:cNvPr id="61" name="자유형: 도형 60"/>
              <p:cNvSpPr/>
              <p:nvPr/>
            </p:nvSpPr>
            <p:spPr>
              <a:xfrm>
                <a:off x="5106985" y="2331549"/>
                <a:ext cx="466725" cy="438150"/>
              </a:xfrm>
              <a:custGeom>
                <a:avLst/>
                <a:gdLst/>
                <a:ahLst/>
                <a:cxnLst>
                  <a:cxn ang="3cd4">
                    <a:pos x="hc" y="t"/>
                  </a:cxn>
                  <a:cxn ang="cd2">
                    <a:pos x="l" y="vc"/>
                  </a:cxn>
                  <a:cxn ang="cd4">
                    <a:pos x="hc" y="b"/>
                  </a:cxn>
                  <a:cxn ang="0">
                    <a:pos x="r" y="vc"/>
                  </a:cxn>
                </a:cxnLst>
                <a:rect l="l" t="t" r="r" b="b"/>
                <a:pathLst>
                  <a:path w="914400" h="914400">
                    <a:moveTo>
                      <a:pt x="0" y="0"/>
                    </a:moveTo>
                    <a:lnTo>
                      <a:pt x="914400" y="0"/>
                    </a:lnTo>
                    <a:lnTo>
                      <a:pt x="914400" y="914400"/>
                    </a:lnTo>
                    <a:lnTo>
                      <a:pt x="0" y="914400"/>
                    </a:lnTo>
                    <a:close/>
                  </a:path>
                </a:pathLst>
              </a:custGeom>
            </p:spPr>
            <p:txBody>
              <a:bodyPr/>
              <a:lstStyle/>
              <a:p>
                <a:pPr algn="l"/>
                <a14:m>
                  <m:oMathPara xmlns:m="http://schemas.openxmlformats.org/officeDocument/2006/math">
                    <m:oMathParaPr>
                      <m:jc m:val="left"/>
                    </m:oMathParaPr>
                    <m:oMath xmlns:m="http://schemas.openxmlformats.org/officeDocument/2006/math">
                      <m:r>
                        <a:rPr sz="2000" i="1">
                          <a:latin typeface="Cambria Math"/>
                          <a:sym typeface="Cambria Math"/>
                        </a:rPr>
                        <m:t>∑</m:t>
                      </m:r>
                    </m:oMath>
                  </m:oMathPara>
                </a14:m>
                <a:endParaRPr/>
              </a:p>
            </p:txBody>
          </p:sp>
        </mc:Choice>
        <mc:Fallback xmlns="" xmlns:c="http://schemas.openxmlformats.org/drawingml/2006/chart" xmlns:dgm="http://schemas.openxmlformats.org/drawingml/2006/diagram" xmlns:dsp="http://schemas.microsoft.com/office/drawing/2008/diagram">
          <p:sp>
            <p:nvSpPr>
              <p:cNvPr id="61" name=""/>
              <p:cNvSpPr txBox="1"/>
              <p:nvPr/>
            </p:nvSpPr>
            <p:spPr>
              <a:xfrm>
                <a:off x="5106985" y="2331549"/>
                <a:ext cx="466725" cy="438150"/>
              </a:xfrm>
              <a:prstGeom prst="rect">
                <a:avLst/>
              </a:prstGeom>
              <a:blipFill rotWithShape="1">
                <a:blip r:embed="rId4"/>
                <a:stretch>
                  <a:fillRect/>
                </a:stretch>
              </a:blipFill>
            </p:spPr>
          </p:sp>
        </mc:Fallback>
      </mc:AlternateContent>
      <p:cxnSp>
        <p:nvCxnSpPr>
          <p:cNvPr id="62" name="직선 화살표 연결선 61"/>
          <p:cNvCxnSpPr/>
          <p:nvPr/>
        </p:nvCxnSpPr>
        <p:spPr>
          <a:xfrm rot="16200000" flipH="1">
            <a:off x="6089893" y="3728182"/>
            <a:ext cx="2930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rot="16200000" flipH="1">
            <a:off x="8080375" y="3740393"/>
            <a:ext cx="2930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994660" y="142875"/>
            <a:ext cx="5650230" cy="693420"/>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Decision Tree </a:t>
            </a:r>
          </a:p>
        </p:txBody>
      </p:sp>
      <p:pic>
        <p:nvPicPr>
          <p:cNvPr id="64" name="그림 63"/>
          <p:cNvPicPr>
            <a:picLocks noChangeAspect="1"/>
          </p:cNvPicPr>
          <p:nvPr/>
        </p:nvPicPr>
        <p:blipFill rotWithShape="1">
          <a:blip r:embed="rId3"/>
          <a:stretch>
            <a:fillRect/>
          </a:stretch>
        </p:blipFill>
        <p:spPr>
          <a:xfrm>
            <a:off x="3041650" y="1148861"/>
            <a:ext cx="6108700" cy="2679700"/>
          </a:xfrm>
          <a:prstGeom prst="rect">
            <a:avLst/>
          </a:prstGeom>
        </p:spPr>
      </p:pic>
      <p:sp>
        <p:nvSpPr>
          <p:cNvPr id="65" name="모서리가 둥근 직사각형 12"/>
          <p:cNvSpPr/>
          <p:nvPr/>
        </p:nvSpPr>
        <p:spPr>
          <a:xfrm>
            <a:off x="1116788" y="3674226"/>
            <a:ext cx="9872085" cy="2972327"/>
          </a:xfrm>
          <a:prstGeom prst="roundRect">
            <a:avLst>
              <a:gd name="adj" fmla="val 12188"/>
            </a:avLst>
          </a:prstGeom>
          <a:solidFill>
            <a:schemeClr val="bg1"/>
          </a:solid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66" name="직사각형 18"/>
          <p:cNvSpPr/>
          <p:nvPr/>
        </p:nvSpPr>
        <p:spPr>
          <a:xfrm>
            <a:off x="1430140" y="3804470"/>
            <a:ext cx="8929050" cy="451300"/>
          </a:xfrm>
          <a:prstGeom prst="rect">
            <a:avLst/>
          </a:prstGeom>
        </p:spPr>
        <p:txBody>
          <a:bodyPr wrap="square">
            <a:spAutoFit/>
          </a:bodyPr>
          <a:lstStyle/>
          <a:p>
            <a:pPr algn="ctr">
              <a:lnSpc>
                <a:spcPct val="150000"/>
              </a:lnSpc>
              <a:defRPr/>
            </a:pPr>
            <a:r>
              <a:rPr lang="en-US" altLang="ko-KR" sz="1600" b="1">
                <a:solidFill>
                  <a:prstClr val="black">
                    <a:lumMod val="75000"/>
                    <a:lumOff val="25000"/>
                  </a:prstClr>
                </a:solidFill>
              </a:rPr>
              <a:t>Make ALL possible candidate Partition Questions</a:t>
            </a:r>
          </a:p>
        </p:txBody>
      </p:sp>
      <p:sp>
        <p:nvSpPr>
          <p:cNvPr id="67" name="직사각형 18"/>
          <p:cNvSpPr/>
          <p:nvPr/>
        </p:nvSpPr>
        <p:spPr>
          <a:xfrm>
            <a:off x="1430140" y="4310632"/>
            <a:ext cx="8929050" cy="451300"/>
          </a:xfrm>
          <a:prstGeom prst="rect">
            <a:avLst/>
          </a:prstGeom>
        </p:spPr>
        <p:txBody>
          <a:bodyPr wrap="square">
            <a:spAutoFit/>
          </a:bodyPr>
          <a:lstStyle/>
          <a:p>
            <a:pPr algn="ctr">
              <a:lnSpc>
                <a:spcPct val="150000"/>
              </a:lnSpc>
              <a:defRPr/>
            </a:pPr>
            <a:r>
              <a:rPr lang="en-US" altLang="ko-KR" sz="1600" b="1">
                <a:solidFill>
                  <a:prstClr val="black">
                    <a:lumMod val="75000"/>
                    <a:lumOff val="25000"/>
                  </a:prstClr>
                </a:solidFill>
              </a:rPr>
              <a:t>Find the BEST Question that is most advantageous among the candidate questions</a:t>
            </a:r>
          </a:p>
        </p:txBody>
      </p:sp>
      <p:sp>
        <p:nvSpPr>
          <p:cNvPr id="68" name="직사각형 18"/>
          <p:cNvSpPr/>
          <p:nvPr/>
        </p:nvSpPr>
        <p:spPr>
          <a:xfrm>
            <a:off x="1430140" y="4843030"/>
            <a:ext cx="8929050" cy="822440"/>
          </a:xfrm>
          <a:prstGeom prst="rect">
            <a:avLst/>
          </a:prstGeom>
        </p:spPr>
        <p:txBody>
          <a:bodyPr wrap="square">
            <a:spAutoFit/>
          </a:bodyPr>
          <a:lstStyle/>
          <a:p>
            <a:pPr algn="ctr">
              <a:lnSpc>
                <a:spcPct val="150000"/>
              </a:lnSpc>
              <a:defRPr/>
            </a:pPr>
            <a:r>
              <a:rPr lang="en-US" altLang="ko-KR" sz="1600" b="1">
                <a:solidFill>
                  <a:prstClr val="black">
                    <a:lumMod val="75000"/>
                    <a:lumOff val="25000"/>
                  </a:prstClr>
                </a:solidFill>
              </a:rPr>
              <a:t>The reference value : lists the trainingg sample in order -&gt; uses the MIDDLE of the two adjacent samples as the critical value</a:t>
            </a:r>
          </a:p>
        </p:txBody>
      </p:sp>
      <p:sp>
        <p:nvSpPr>
          <p:cNvPr id="69" name="직사각형 18"/>
          <p:cNvSpPr/>
          <p:nvPr/>
        </p:nvSpPr>
        <p:spPr>
          <a:xfrm>
            <a:off x="1430140" y="5625918"/>
            <a:ext cx="8929050" cy="449127"/>
          </a:xfrm>
          <a:prstGeom prst="rect">
            <a:avLst/>
          </a:prstGeom>
        </p:spPr>
        <p:txBody>
          <a:bodyPr wrap="square">
            <a:spAutoFit/>
          </a:bodyPr>
          <a:lstStyle/>
          <a:p>
            <a:pPr algn="ctr">
              <a:lnSpc>
                <a:spcPct val="150000"/>
              </a:lnSpc>
              <a:defRPr/>
            </a:pPr>
            <a:r>
              <a:rPr lang="en-US" altLang="ko-KR" sz="1600" b="1">
                <a:solidFill>
                  <a:prstClr val="black">
                    <a:lumMod val="75000"/>
                    <a:lumOff val="25000"/>
                  </a:prstClr>
                </a:solidFill>
              </a:rPr>
              <a:t>The better the question, the LESS the</a:t>
            </a:r>
            <a:r>
              <a:rPr lang="en-US" altLang="ko-KR" sz="1600" b="1">
                <a:solidFill>
                  <a:srgbClr val="FF0000"/>
                </a:solidFill>
                <a:effectLst>
                  <a:outerShdw blurRad="76200" dist="76200" dir="2700000" algn="ctr" rotWithShape="0">
                    <a:srgbClr val="000000">
                      <a:alpha val="50000"/>
                    </a:srgbClr>
                  </a:outerShdw>
                </a:effectLst>
              </a:rPr>
              <a:t> impurity</a:t>
            </a:r>
          </a:p>
        </p:txBody>
      </p:sp>
      <p:sp>
        <p:nvSpPr>
          <p:cNvPr id="71" name="직사각형 18"/>
          <p:cNvSpPr/>
          <p:nvPr/>
        </p:nvSpPr>
        <p:spPr>
          <a:xfrm>
            <a:off x="1430140" y="6077745"/>
            <a:ext cx="8929050" cy="414024"/>
          </a:xfrm>
          <a:prstGeom prst="rect">
            <a:avLst/>
          </a:prstGeom>
        </p:spPr>
        <p:txBody>
          <a:bodyPr wrap="square">
            <a:spAutoFit/>
          </a:bodyPr>
          <a:lstStyle/>
          <a:p>
            <a:pPr algn="ctr">
              <a:lnSpc>
                <a:spcPct val="150000"/>
              </a:lnSpc>
              <a:defRPr/>
            </a:pPr>
            <a:r>
              <a:rPr lang="en-US" altLang="ko-KR" sz="1600" b="1" dirty="0">
                <a:solidFill>
                  <a:prstClr val="black">
                    <a:lumMod val="75000"/>
                    <a:lumOff val="25000"/>
                  </a:prstClr>
                </a:solidFill>
              </a:rPr>
              <a:t>The better the question, the GREATER </a:t>
            </a:r>
            <a:r>
              <a:rPr lang="en-US" altLang="ko-KR" sz="1600" b="1">
                <a:solidFill>
                  <a:prstClr val="black">
                    <a:lumMod val="75000"/>
                    <a:lumOff val="25000"/>
                  </a:prstClr>
                </a:solidFill>
              </a:rPr>
              <a:t>the</a:t>
            </a:r>
            <a:r>
              <a:rPr lang="en-US" altLang="ko-KR" sz="1600" b="1">
                <a:solidFill>
                  <a:srgbClr val="FF0000"/>
                </a:solidFill>
                <a:effectLst>
                  <a:outerShdw blurRad="76200" dist="76200" dir="2700000" algn="ctr" rotWithShape="0">
                    <a:srgbClr val="000000">
                      <a:alpha val="50000"/>
                    </a:srgbClr>
                  </a:outerShdw>
                </a:effectLst>
              </a:rPr>
              <a:t> Information </a:t>
            </a:r>
            <a:r>
              <a:rPr lang="en-US" altLang="ko-KR" sz="1600" b="1" dirty="0">
                <a:solidFill>
                  <a:srgbClr val="FF0000"/>
                </a:solidFill>
                <a:effectLst>
                  <a:outerShdw blurRad="76200" dist="76200" dir="2700000" algn="ctr" rotWithShape="0">
                    <a:srgbClr val="000000">
                      <a:alpha val="50000"/>
                    </a:srgbClr>
                  </a:outerShdw>
                </a:effectLst>
              </a:rPr>
              <a:t>Gain</a:t>
            </a:r>
          </a:p>
        </p:txBody>
      </p:sp>
      <p:sp>
        <p:nvSpPr>
          <p:cNvPr id="72" name="구름 71"/>
          <p:cNvSpPr/>
          <p:nvPr/>
        </p:nvSpPr>
        <p:spPr>
          <a:xfrm>
            <a:off x="8263548" y="4912701"/>
            <a:ext cx="3113943" cy="1367692"/>
          </a:xfrm>
          <a:prstGeom prst="cloud">
            <a:avLst/>
          </a:prstGeom>
          <a:solidFill>
            <a:srgbClr val="44546A"/>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t>What is Information Gain?</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994660" y="142875"/>
            <a:ext cx="5650230" cy="693420"/>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Information Gain </a:t>
            </a:r>
          </a:p>
        </p:txBody>
      </p:sp>
      <p:pic>
        <p:nvPicPr>
          <p:cNvPr id="64" name="그림 63"/>
          <p:cNvPicPr>
            <a:picLocks noChangeAspect="1"/>
          </p:cNvPicPr>
          <p:nvPr/>
        </p:nvPicPr>
        <p:blipFill rotWithShape="1">
          <a:blip r:embed="rId3"/>
          <a:stretch>
            <a:fillRect/>
          </a:stretch>
        </p:blipFill>
        <p:spPr>
          <a:xfrm>
            <a:off x="3041650" y="1148861"/>
            <a:ext cx="6108700" cy="2679700"/>
          </a:xfrm>
          <a:prstGeom prst="rect">
            <a:avLst/>
          </a:prstGeom>
        </p:spPr>
      </p:pic>
      <p:sp>
        <p:nvSpPr>
          <p:cNvPr id="65" name="모서리가 둥근 직사각형 12"/>
          <p:cNvSpPr/>
          <p:nvPr/>
        </p:nvSpPr>
        <p:spPr>
          <a:xfrm>
            <a:off x="1116788" y="3674226"/>
            <a:ext cx="9872085" cy="2972327"/>
          </a:xfrm>
          <a:prstGeom prst="roundRect">
            <a:avLst>
              <a:gd name="adj" fmla="val 12188"/>
            </a:avLst>
          </a:prstGeom>
          <a:solidFill>
            <a:schemeClr val="bg1"/>
          </a:solidFill>
          <a:ln w="476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200">
              <a:solidFill>
                <a:prstClr val="white"/>
              </a:solidFill>
            </a:endParaRPr>
          </a:p>
        </p:txBody>
      </p:sp>
      <p:sp>
        <p:nvSpPr>
          <p:cNvPr id="66" name="직사각형 18"/>
          <p:cNvSpPr/>
          <p:nvPr/>
        </p:nvSpPr>
        <p:spPr>
          <a:xfrm>
            <a:off x="1430140" y="3947345"/>
            <a:ext cx="8929050" cy="546550"/>
          </a:xfrm>
          <a:prstGeom prst="rect">
            <a:avLst/>
          </a:prstGeom>
        </p:spPr>
        <p:txBody>
          <a:bodyPr wrap="square">
            <a:spAutoFit/>
          </a:bodyPr>
          <a:lstStyle/>
          <a:p>
            <a:pPr algn="ctr">
              <a:lnSpc>
                <a:spcPct val="150000"/>
              </a:lnSpc>
              <a:defRPr/>
            </a:pPr>
            <a:r>
              <a:rPr lang="en-US" altLang="ko-KR" sz="2000" b="1">
                <a:solidFill>
                  <a:prstClr val="black">
                    <a:lumMod val="75000"/>
                    <a:lumOff val="25000"/>
                  </a:prstClr>
                </a:solidFill>
              </a:rPr>
              <a:t>How to divide Areas?</a:t>
            </a:r>
          </a:p>
        </p:txBody>
      </p:sp>
      <p:sp>
        <p:nvSpPr>
          <p:cNvPr id="69" name="직사각형 18"/>
          <p:cNvSpPr/>
          <p:nvPr/>
        </p:nvSpPr>
        <p:spPr>
          <a:xfrm>
            <a:off x="1631474" y="4498793"/>
            <a:ext cx="8929050" cy="452302"/>
          </a:xfrm>
          <a:prstGeom prst="rect">
            <a:avLst/>
          </a:prstGeom>
        </p:spPr>
        <p:txBody>
          <a:bodyPr wrap="square">
            <a:spAutoFit/>
          </a:bodyPr>
          <a:lstStyle/>
          <a:p>
            <a:pPr algn="ctr">
              <a:lnSpc>
                <a:spcPct val="150000"/>
              </a:lnSpc>
              <a:defRPr/>
            </a:pPr>
            <a:r>
              <a:rPr lang="en-US" altLang="ko-KR" sz="1600" b="1">
                <a:solidFill>
                  <a:srgbClr val="FF0000"/>
                </a:solidFill>
                <a:effectLst>
                  <a:outerShdw blurRad="76200" dist="76200" dir="2700000" algn="ctr" rotWithShape="0">
                    <a:srgbClr val="000000">
                      <a:alpha val="50000"/>
                    </a:srgbClr>
                  </a:outerShdw>
                </a:effectLst>
              </a:rPr>
              <a:t>Homogeneity </a:t>
            </a:r>
            <a:r>
              <a:rPr lang="en-US" altLang="ko-KR" sz="1600">
                <a:solidFill>
                  <a:srgbClr val="000000"/>
                </a:solidFill>
              </a:rPr>
              <a:t>Up,</a:t>
            </a:r>
            <a:r>
              <a:rPr lang="en-US" altLang="ko-KR" sz="1600" b="1">
                <a:solidFill>
                  <a:srgbClr val="FF0000"/>
                </a:solidFill>
                <a:effectLst>
                  <a:outerShdw blurRad="76200" dist="76200" dir="2700000" algn="ctr" rotWithShape="0">
                    <a:srgbClr val="000000">
                      <a:alpha val="50000"/>
                    </a:srgbClr>
                  </a:outerShdw>
                </a:effectLst>
              </a:rPr>
              <a:t> Impurity / Uncertainty </a:t>
            </a:r>
            <a:r>
              <a:rPr lang="en-US" altLang="ko-KR" sz="1600">
                <a:solidFill>
                  <a:srgbClr val="000000"/>
                </a:solidFill>
              </a:rPr>
              <a:t>Down </a:t>
            </a:r>
            <a:r>
              <a:rPr lang="en-US" altLang="ko-KR" sz="1600" b="1">
                <a:solidFill>
                  <a:srgbClr val="FF0000"/>
                </a:solidFill>
                <a:effectLst>
                  <a:outerShdw blurRad="76200" dist="76200" dir="2700000" algn="ctr" rotWithShape="0">
                    <a:srgbClr val="000000">
                      <a:alpha val="50000"/>
                    </a:srgbClr>
                  </a:outerShdw>
                </a:effectLst>
              </a:rPr>
              <a:t>: </a:t>
            </a:r>
            <a:r>
              <a:rPr lang="en-US" altLang="ko-KR" sz="1600" b="1" u="sng">
                <a:solidFill>
                  <a:srgbClr val="FF0000"/>
                </a:solidFill>
                <a:effectLst>
                  <a:outerShdw blurRad="76200" dist="76200" dir="2700000" algn="ctr" rotWithShape="0">
                    <a:srgbClr val="000000">
                      <a:alpha val="50000"/>
                    </a:srgbClr>
                  </a:outerShdw>
                </a:effectLst>
              </a:rPr>
              <a:t>Information Gain</a:t>
            </a:r>
          </a:p>
        </p:txBody>
      </p:sp>
      <p:cxnSp>
        <p:nvCxnSpPr>
          <p:cNvPr id="70" name="직선 화살표 연결선 69"/>
          <p:cNvCxnSpPr/>
          <p:nvPr/>
        </p:nvCxnSpPr>
        <p:spPr>
          <a:xfrm rot="5400000">
            <a:off x="3232394" y="5059240"/>
            <a:ext cx="280865" cy="122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직사각형 70"/>
          <p:cNvSpPr/>
          <p:nvPr/>
        </p:nvSpPr>
        <p:spPr>
          <a:xfrm>
            <a:off x="2804990" y="4558566"/>
            <a:ext cx="1453172" cy="341923"/>
          </a:xfrm>
          <a:prstGeom prst="rect">
            <a:avLst/>
          </a:prstGeom>
          <a:noFill/>
          <a:ln w="635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2" name="직사각형 18"/>
          <p:cNvSpPr/>
          <p:nvPr/>
        </p:nvSpPr>
        <p:spPr>
          <a:xfrm>
            <a:off x="2052928" y="5247141"/>
            <a:ext cx="2591262" cy="1185702"/>
          </a:xfrm>
          <a:prstGeom prst="rect">
            <a:avLst/>
          </a:prstGeom>
        </p:spPr>
        <p:txBody>
          <a:bodyPr wrap="square">
            <a:spAutoFit/>
          </a:bodyPr>
          <a:lstStyle/>
          <a:p>
            <a:pPr algn="ctr">
              <a:lnSpc>
                <a:spcPct val="150000"/>
              </a:lnSpc>
              <a:defRPr/>
            </a:pPr>
            <a:r>
              <a:rPr lang="en-US" altLang="ko-KR" sz="1600" b="1">
                <a:solidFill>
                  <a:prstClr val="black">
                    <a:lumMod val="75000"/>
                    <a:lumOff val="25000"/>
                  </a:prstClr>
                </a:solidFill>
              </a:rPr>
              <a:t>1.</a:t>
            </a:r>
            <a:r>
              <a:rPr lang="ko-KR" altLang="en-US" sz="1600" b="1">
                <a:solidFill>
                  <a:prstClr val="black">
                    <a:lumMod val="75000"/>
                    <a:lumOff val="25000"/>
                  </a:prstClr>
                </a:solidFill>
              </a:rPr>
              <a:t> </a:t>
            </a:r>
            <a:r>
              <a:rPr lang="en-US" altLang="ko-KR" sz="1600" b="1">
                <a:solidFill>
                  <a:prstClr val="black">
                    <a:lumMod val="75000"/>
                    <a:lumOff val="25000"/>
                  </a:prstClr>
                </a:solidFill>
              </a:rPr>
              <a:t>Entropy</a:t>
            </a:r>
          </a:p>
          <a:p>
            <a:pPr algn="ctr">
              <a:lnSpc>
                <a:spcPct val="150000"/>
              </a:lnSpc>
              <a:defRPr/>
            </a:pPr>
            <a:r>
              <a:rPr lang="en-US" altLang="ko-KR" sz="1600" b="1">
                <a:solidFill>
                  <a:prstClr val="black">
                    <a:lumMod val="75000"/>
                    <a:lumOff val="25000"/>
                  </a:prstClr>
                </a:solidFill>
              </a:rPr>
              <a:t>2. Gini Index</a:t>
            </a:r>
          </a:p>
          <a:p>
            <a:pPr algn="ctr">
              <a:lnSpc>
                <a:spcPct val="150000"/>
              </a:lnSpc>
              <a:defRPr/>
            </a:pPr>
            <a:r>
              <a:rPr lang="en-US" altLang="ko-KR" sz="1600" b="1">
                <a:solidFill>
                  <a:prstClr val="black">
                    <a:lumMod val="75000"/>
                    <a:lumOff val="25000"/>
                  </a:prstClr>
                </a:solidFill>
              </a:rPr>
              <a:t>3. Misclassification Error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556510" y="142875"/>
            <a:ext cx="7335423" cy="693420"/>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Information Gain</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Entropy</a:t>
            </a:r>
          </a:p>
        </p:txBody>
      </p:sp>
      <p:pic>
        <p:nvPicPr>
          <p:cNvPr id="84" name="그림 83"/>
          <p:cNvPicPr>
            <a:picLocks noChangeAspect="1"/>
          </p:cNvPicPr>
          <p:nvPr/>
        </p:nvPicPr>
        <p:blipFill rotWithShape="1">
          <a:blip r:embed="rId3"/>
          <a:stretch>
            <a:fillRect/>
          </a:stretch>
        </p:blipFill>
        <p:spPr>
          <a:xfrm>
            <a:off x="2438399" y="2167670"/>
            <a:ext cx="7315200" cy="391477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756858 w 12192000"/>
              <a:gd name="connsiteY3" fmla="*/ 6858000 h 6858000"/>
              <a:gd name="connsiteX4" fmla="*/ 11756858 w 12192000"/>
              <a:gd name="connsiteY4" fmla="*/ 1340818 h 6858000"/>
              <a:gd name="connsiteX5" fmla="*/ 11756858 w 12192000"/>
              <a:gd name="connsiteY5" fmla="*/ 1061386 h 6858000"/>
              <a:gd name="connsiteX6" fmla="*/ 11627979 w 12192000"/>
              <a:gd name="connsiteY6" fmla="*/ 932507 h 6858000"/>
              <a:gd name="connsiteX7" fmla="*/ 564022 w 12192000"/>
              <a:gd name="connsiteY7" fmla="*/ 932507 h 6858000"/>
              <a:gd name="connsiteX8" fmla="*/ 435143 w 12192000"/>
              <a:gd name="connsiteY8" fmla="*/ 1061386 h 6858000"/>
              <a:gd name="connsiteX9" fmla="*/ 435143 w 12192000"/>
              <a:gd name="connsiteY9" fmla="*/ 1340818 h 6858000"/>
              <a:gd name="connsiteX10" fmla="*/ 435143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6858000"/>
                </a:lnTo>
                <a:lnTo>
                  <a:pt x="11756858" y="6858000"/>
                </a:lnTo>
                <a:lnTo>
                  <a:pt x="11756858" y="1340818"/>
                </a:lnTo>
                <a:lnTo>
                  <a:pt x="11756858" y="1061386"/>
                </a:lnTo>
                <a:cubicBezTo>
                  <a:pt x="11756858" y="990208"/>
                  <a:pt x="11699157" y="932507"/>
                  <a:pt x="11627979" y="932507"/>
                </a:cubicBezTo>
                <a:lnTo>
                  <a:pt x="564022" y="932507"/>
                </a:lnTo>
                <a:cubicBezTo>
                  <a:pt x="492844" y="932507"/>
                  <a:pt x="435143" y="990208"/>
                  <a:pt x="435143" y="1061386"/>
                </a:cubicBezTo>
                <a:lnTo>
                  <a:pt x="435143" y="1340818"/>
                </a:lnTo>
                <a:lnTo>
                  <a:pt x="435143"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defRPr/>
            </a:pPr>
            <a:endParaRPr lang="ko-KR" altLang="en-US">
              <a:solidFill>
                <a:prstClr val="white"/>
              </a:solidFill>
            </a:endParaRPr>
          </a:p>
        </p:txBody>
      </p:sp>
      <p:sp>
        <p:nvSpPr>
          <p:cNvPr id="6" name="직사각형 5"/>
          <p:cNvSpPr/>
          <p:nvPr/>
        </p:nvSpPr>
        <p:spPr>
          <a:xfrm>
            <a:off x="2556510" y="142875"/>
            <a:ext cx="7335423" cy="693420"/>
          </a:xfrm>
          <a:prstGeom prst="rect">
            <a:avLst/>
          </a:prstGeom>
        </p:spPr>
        <p:txBody>
          <a:bodyPr wrap="square">
            <a:spAutoFit/>
          </a:bodyPr>
          <a:lstStyle/>
          <a:p>
            <a:pPr algn="ctr" latinLnBrk="0">
              <a:defRPr/>
            </a:pPr>
            <a:r>
              <a:rPr lang="en-US" altLang="ko-KR" sz="4000" b="1" kern="0">
                <a:solidFill>
                  <a:prstClr val="white"/>
                </a:solidFill>
                <a:latin typeface="야놀자 야체 B"/>
                <a:ea typeface="야놀자 야체 B"/>
              </a:rPr>
              <a:t>  Information Gain</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a:t>
            </a:r>
            <a:r>
              <a:rPr lang="ko-KR" altLang="en-US" sz="4000" b="1" kern="0">
                <a:solidFill>
                  <a:prstClr val="white"/>
                </a:solidFill>
                <a:latin typeface="야놀자 야체 B"/>
                <a:ea typeface="야놀자 야체 B"/>
              </a:rPr>
              <a:t> </a:t>
            </a:r>
            <a:r>
              <a:rPr lang="en-US" altLang="ko-KR" sz="4000" b="1" kern="0">
                <a:solidFill>
                  <a:prstClr val="white"/>
                </a:solidFill>
                <a:latin typeface="야놀자 야체 B"/>
                <a:ea typeface="야놀자 야체 B"/>
              </a:rPr>
              <a:t>Entropy</a:t>
            </a:r>
          </a:p>
        </p:txBody>
      </p:sp>
      <p:pic>
        <p:nvPicPr>
          <p:cNvPr id="79" name="그림 78"/>
          <p:cNvPicPr>
            <a:picLocks noChangeAspect="1"/>
          </p:cNvPicPr>
          <p:nvPr/>
        </p:nvPicPr>
        <p:blipFill rotWithShape="1">
          <a:blip r:embed="rId3"/>
          <a:stretch>
            <a:fillRect/>
          </a:stretch>
        </p:blipFill>
        <p:spPr>
          <a:xfrm>
            <a:off x="1075103" y="2882704"/>
            <a:ext cx="4249089" cy="2595390"/>
          </a:xfrm>
          <a:prstGeom prst="rect">
            <a:avLst/>
          </a:prstGeom>
        </p:spPr>
      </p:pic>
      <p:pic>
        <p:nvPicPr>
          <p:cNvPr id="81" name="그림 80"/>
          <p:cNvPicPr>
            <a:picLocks noChangeAspect="1"/>
          </p:cNvPicPr>
          <p:nvPr/>
        </p:nvPicPr>
        <p:blipFill rotWithShape="1">
          <a:blip r:embed="rId4"/>
          <a:stretch>
            <a:fillRect/>
          </a:stretch>
        </p:blipFill>
        <p:spPr>
          <a:xfrm>
            <a:off x="2294010" y="1899236"/>
            <a:ext cx="2255324" cy="976905"/>
          </a:xfrm>
          <a:prstGeom prst="rect">
            <a:avLst/>
          </a:prstGeom>
        </p:spPr>
      </p:pic>
      <p:pic>
        <p:nvPicPr>
          <p:cNvPr id="82" name="그림 81"/>
          <p:cNvPicPr>
            <a:picLocks noChangeAspect="1"/>
          </p:cNvPicPr>
          <p:nvPr/>
        </p:nvPicPr>
        <p:blipFill rotWithShape="1">
          <a:blip r:embed="rId5"/>
          <a:stretch>
            <a:fillRect/>
          </a:stretch>
        </p:blipFill>
        <p:spPr>
          <a:xfrm>
            <a:off x="5937249" y="2896379"/>
            <a:ext cx="4534389" cy="2728803"/>
          </a:xfrm>
          <a:prstGeom prst="rect">
            <a:avLst/>
          </a:prstGeom>
        </p:spPr>
      </p:pic>
      <p:pic>
        <p:nvPicPr>
          <p:cNvPr id="83" name="그림 82"/>
          <p:cNvPicPr>
            <a:picLocks noChangeAspect="1"/>
          </p:cNvPicPr>
          <p:nvPr/>
        </p:nvPicPr>
        <p:blipFill rotWithShape="1">
          <a:blip r:embed="rId6"/>
          <a:stretch>
            <a:fillRect/>
          </a:stretch>
        </p:blipFill>
        <p:spPr>
          <a:xfrm>
            <a:off x="6511190" y="2112108"/>
            <a:ext cx="3884636" cy="70083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20000000000000000000"/>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20000000000000000000"/>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1343</TotalTime>
  <Words>4091</Words>
  <Application>Microsoft Office PowerPoint</Application>
  <PresentationFormat>와이드스크린</PresentationFormat>
  <Paragraphs>390</Paragraphs>
  <Slides>34</Slides>
  <Notes>33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34</vt:i4>
      </vt:variant>
    </vt:vector>
  </HeadingPairs>
  <TitlesOfParts>
    <vt:vector size="42" baseType="lpstr">
      <vt:lpstr>Noto Sans</vt:lpstr>
      <vt:lpstr>맑은 고딕</vt:lpstr>
      <vt:lpstr>야놀자 야체 B</vt:lpstr>
      <vt:lpstr>함초롬돋움</vt:lpstr>
      <vt:lpstr>Arial</vt:lpstr>
      <vt:lpstr>Cambria Math</vt:lpstr>
      <vt:lpstr>Times New Roman</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조땡</dc:creator>
  <cp:lastModifiedBy>이충섭</cp:lastModifiedBy>
  <cp:revision>303</cp:revision>
  <dcterms:created xsi:type="dcterms:W3CDTF">2019-10-04T04:09:33Z</dcterms:created>
  <dcterms:modified xsi:type="dcterms:W3CDTF">2020-01-22T03:27:48Z</dcterms:modified>
  <cp:version>1000.0000.01</cp:version>
</cp:coreProperties>
</file>